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312" r:id="rId3"/>
    <p:sldId id="320" r:id="rId4"/>
    <p:sldId id="296" r:id="rId5"/>
    <p:sldId id="304" r:id="rId6"/>
    <p:sldId id="307" r:id="rId7"/>
    <p:sldId id="306" r:id="rId8"/>
    <p:sldId id="321" r:id="rId9"/>
    <p:sldId id="297" r:id="rId10"/>
    <p:sldId id="299" r:id="rId11"/>
    <p:sldId id="300" r:id="rId12"/>
    <p:sldId id="301" r:id="rId13"/>
    <p:sldId id="303" r:id="rId14"/>
    <p:sldId id="285" r:id="rId15"/>
    <p:sldId id="302" r:id="rId16"/>
    <p:sldId id="311" r:id="rId17"/>
    <p:sldId id="310" r:id="rId18"/>
    <p:sldId id="309" r:id="rId19"/>
    <p:sldId id="323" r:id="rId20"/>
    <p:sldId id="308" r:id="rId21"/>
    <p:sldId id="322" r:id="rId22"/>
    <p:sldId id="314" r:id="rId23"/>
    <p:sldId id="318" r:id="rId24"/>
    <p:sldId id="317" r:id="rId25"/>
    <p:sldId id="316" r:id="rId26"/>
    <p:sldId id="319"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4660"/>
  </p:normalViewPr>
  <p:slideViewPr>
    <p:cSldViewPr>
      <p:cViewPr varScale="1">
        <p:scale>
          <a:sx n="68" d="100"/>
          <a:sy n="68" d="100"/>
        </p:scale>
        <p:origin x="-144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D74CC4B-EBB3-4DFF-A01C-B3F333539201}" type="datetimeFigureOut">
              <a:rPr lang="en-GB" smtClean="0"/>
              <a:pPr/>
              <a:t>01/12/2019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C6020D-60DB-4EEC-BC56-3540CAE7089A}"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D74CC4B-EBB3-4DFF-A01C-B3F333539201}" type="datetimeFigureOut">
              <a:rPr lang="en-GB" smtClean="0"/>
              <a:pPr/>
              <a:t>01/12/2019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C6020D-60DB-4EEC-BC56-3540CAE7089A}"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D74CC4B-EBB3-4DFF-A01C-B3F333539201}" type="datetimeFigureOut">
              <a:rPr lang="en-GB" smtClean="0"/>
              <a:pPr/>
              <a:t>01/12/2019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C6020D-60DB-4EEC-BC56-3540CAE7089A}"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D74CC4B-EBB3-4DFF-A01C-B3F333539201}" type="datetimeFigureOut">
              <a:rPr lang="en-GB" smtClean="0"/>
              <a:pPr/>
              <a:t>01/12/2019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C6020D-60DB-4EEC-BC56-3540CAE7089A}"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74CC4B-EBB3-4DFF-A01C-B3F333539201}" type="datetimeFigureOut">
              <a:rPr lang="en-GB" smtClean="0"/>
              <a:pPr/>
              <a:t>01/12/2019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C6020D-60DB-4EEC-BC56-3540CAE7089A}"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D74CC4B-EBB3-4DFF-A01C-B3F333539201}" type="datetimeFigureOut">
              <a:rPr lang="en-GB" smtClean="0"/>
              <a:pPr/>
              <a:t>01/12/2019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C6020D-60DB-4EEC-BC56-3540CAE7089A}"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D74CC4B-EBB3-4DFF-A01C-B3F333539201}" type="datetimeFigureOut">
              <a:rPr lang="en-GB" smtClean="0"/>
              <a:pPr/>
              <a:t>01/12/2019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7C6020D-60DB-4EEC-BC56-3540CAE7089A}"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D74CC4B-EBB3-4DFF-A01C-B3F333539201}" type="datetimeFigureOut">
              <a:rPr lang="en-GB" smtClean="0"/>
              <a:pPr/>
              <a:t>01/12/2019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C6020D-60DB-4EEC-BC56-3540CAE7089A}"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74CC4B-EBB3-4DFF-A01C-B3F333539201}" type="datetimeFigureOut">
              <a:rPr lang="en-GB" smtClean="0"/>
              <a:pPr/>
              <a:t>01/12/2019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7C6020D-60DB-4EEC-BC56-3540CAE7089A}"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74CC4B-EBB3-4DFF-A01C-B3F333539201}" type="datetimeFigureOut">
              <a:rPr lang="en-GB" smtClean="0"/>
              <a:pPr/>
              <a:t>01/12/2019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C6020D-60DB-4EEC-BC56-3540CAE7089A}"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74CC4B-EBB3-4DFF-A01C-B3F333539201}" type="datetimeFigureOut">
              <a:rPr lang="en-GB" smtClean="0"/>
              <a:pPr/>
              <a:t>01/12/2019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C6020D-60DB-4EEC-BC56-3540CAE7089A}"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74CC4B-EBB3-4DFF-A01C-B3F333539201}" type="datetimeFigureOut">
              <a:rPr lang="en-GB" smtClean="0"/>
              <a:pPr/>
              <a:t>01/12/2019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C6020D-60DB-4EEC-BC56-3540CAE7089A}"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gdpr-info.eu/art-35-gdpr/"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133600"/>
            <a:ext cx="8305800" cy="3992563"/>
          </a:xfrm>
        </p:spPr>
        <p:txBody>
          <a:bodyPr>
            <a:normAutofit lnSpcReduction="10000"/>
          </a:bodyPr>
          <a:lstStyle/>
          <a:p>
            <a:pPr algn="ctr"/>
            <a:r>
              <a:rPr lang="en-GB" sz="4000" b="1" dirty="0">
                <a:solidFill>
                  <a:schemeClr val="accent5">
                    <a:lumMod val="50000"/>
                  </a:schemeClr>
                </a:solidFill>
              </a:rPr>
              <a:t>L</a:t>
            </a:r>
            <a:r>
              <a:rPr lang="en-GB" sz="4000" b="1" dirty="0" smtClean="0">
                <a:solidFill>
                  <a:schemeClr val="accent5">
                    <a:lumMod val="50000"/>
                  </a:schemeClr>
                </a:solidFill>
              </a:rPr>
              <a:t>iege Belgium 13 12 2019</a:t>
            </a:r>
          </a:p>
          <a:p>
            <a:pPr algn="ctr"/>
            <a:r>
              <a:rPr lang="en-GB" sz="4000" dirty="0" smtClean="0">
                <a:solidFill>
                  <a:schemeClr val="accent5">
                    <a:lumMod val="75000"/>
                  </a:schemeClr>
                </a:solidFill>
              </a:rPr>
              <a:t>“Medical </a:t>
            </a:r>
            <a:r>
              <a:rPr lang="en-GB" sz="4000" dirty="0">
                <a:solidFill>
                  <a:schemeClr val="accent5">
                    <a:lumMod val="75000"/>
                  </a:schemeClr>
                </a:solidFill>
              </a:rPr>
              <a:t>Information Sharing Agreements</a:t>
            </a:r>
            <a:r>
              <a:rPr lang="en-GB" sz="4000" dirty="0" smtClean="0">
                <a:solidFill>
                  <a:schemeClr val="accent5">
                    <a:lumMod val="75000"/>
                  </a:schemeClr>
                </a:solidFill>
              </a:rPr>
              <a:t>,</a:t>
            </a:r>
          </a:p>
          <a:p>
            <a:pPr algn="ctr"/>
            <a:r>
              <a:rPr lang="en-GB" sz="4000" dirty="0" smtClean="0">
                <a:solidFill>
                  <a:schemeClr val="accent5">
                    <a:lumMod val="75000"/>
                  </a:schemeClr>
                </a:solidFill>
              </a:rPr>
              <a:t> </a:t>
            </a:r>
            <a:r>
              <a:rPr lang="en-GB" sz="4000" dirty="0">
                <a:solidFill>
                  <a:schemeClr val="accent5">
                    <a:lumMod val="75000"/>
                  </a:schemeClr>
                </a:solidFill>
              </a:rPr>
              <a:t>Data </a:t>
            </a:r>
            <a:r>
              <a:rPr lang="en-GB" sz="4000" dirty="0" smtClean="0">
                <a:solidFill>
                  <a:schemeClr val="accent5">
                    <a:lumMod val="75000"/>
                  </a:schemeClr>
                </a:solidFill>
              </a:rPr>
              <a:t>Protection </a:t>
            </a:r>
            <a:r>
              <a:rPr lang="en-GB" sz="4000" dirty="0">
                <a:solidFill>
                  <a:schemeClr val="accent5">
                    <a:lumMod val="75000"/>
                  </a:schemeClr>
                </a:solidFill>
              </a:rPr>
              <a:t>Impact </a:t>
            </a:r>
            <a:r>
              <a:rPr lang="en-GB" sz="4000" dirty="0" smtClean="0">
                <a:solidFill>
                  <a:schemeClr val="accent5">
                    <a:lumMod val="75000"/>
                  </a:schemeClr>
                </a:solidFill>
              </a:rPr>
              <a:t>Assessments </a:t>
            </a:r>
          </a:p>
          <a:p>
            <a:pPr algn="ctr"/>
            <a:r>
              <a:rPr lang="en-GB" sz="4000" dirty="0" smtClean="0">
                <a:solidFill>
                  <a:schemeClr val="accent5">
                    <a:lumMod val="75000"/>
                  </a:schemeClr>
                </a:solidFill>
              </a:rPr>
              <a:t>Staff and administrative Data Security”</a:t>
            </a:r>
            <a:endParaRPr lang="en-GB" sz="4000" dirty="0">
              <a:solidFill>
                <a:schemeClr val="accent5">
                  <a:lumMod val="75000"/>
                </a:schemeClr>
              </a:solidFill>
            </a:endParaRPr>
          </a:p>
        </p:txBody>
      </p:sp>
      <p:pic>
        <p:nvPicPr>
          <p:cNvPr id="29698" name="Picture 2" descr="GNU Solidario - Health &amp; Education with Free Software"/>
          <p:cNvPicPr>
            <a:picLocks noChangeAspect="1" noChangeArrowheads="1"/>
          </p:cNvPicPr>
          <p:nvPr/>
        </p:nvPicPr>
        <p:blipFill>
          <a:blip r:embed="rId2" cstate="print"/>
          <a:srcRect/>
          <a:stretch>
            <a:fillRect/>
          </a:stretch>
        </p:blipFill>
        <p:spPr bwMode="auto">
          <a:xfrm>
            <a:off x="1219200" y="381000"/>
            <a:ext cx="6554449" cy="12192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smtClean="0"/>
              <a:t>Data Protection Impact assessment</a:t>
            </a:r>
            <a:endParaRPr lang="en-GB" sz="3200" b="1" dirty="0"/>
          </a:p>
        </p:txBody>
      </p:sp>
      <p:sp>
        <p:nvSpPr>
          <p:cNvPr id="3" name="Content Placeholder 2"/>
          <p:cNvSpPr>
            <a:spLocks noGrp="1"/>
          </p:cNvSpPr>
          <p:nvPr>
            <p:ph idx="1"/>
          </p:nvPr>
        </p:nvSpPr>
        <p:spPr/>
        <p:txBody>
          <a:bodyPr>
            <a:normAutofit lnSpcReduction="10000"/>
          </a:bodyPr>
          <a:lstStyle/>
          <a:p>
            <a:r>
              <a:rPr lang="en-GB" dirty="0"/>
              <a:t>A data protection impact assessment </a:t>
            </a:r>
            <a:r>
              <a:rPr lang="en-GB" dirty="0" smtClean="0"/>
              <a:t>shall </a:t>
            </a:r>
            <a:r>
              <a:rPr lang="en-GB" dirty="0"/>
              <a:t>be required in the case of</a:t>
            </a:r>
            <a:r>
              <a:rPr lang="en-GB" dirty="0" smtClean="0"/>
              <a:t>: </a:t>
            </a:r>
          </a:p>
          <a:p>
            <a:r>
              <a:rPr lang="en-GB" dirty="0" smtClean="0"/>
              <a:t>a </a:t>
            </a:r>
            <a:r>
              <a:rPr lang="en-GB" dirty="0"/>
              <a:t>systematic and extensive evaluation of personal aspects relating to natural persons which is based on automated processing, including profiling, and on which decisions are based that produce legal effects concerning the natural person or similarly significantly affect the natural person;</a:t>
            </a:r>
          </a:p>
          <a:p>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smtClean="0"/>
              <a:t>Data Protection Impact assessment</a:t>
            </a:r>
            <a:endParaRPr lang="en-GB" sz="3200" dirty="0"/>
          </a:p>
        </p:txBody>
      </p:sp>
      <p:sp>
        <p:nvSpPr>
          <p:cNvPr id="3" name="Content Placeholder 2"/>
          <p:cNvSpPr>
            <a:spLocks noGrp="1"/>
          </p:cNvSpPr>
          <p:nvPr>
            <p:ph idx="1"/>
          </p:nvPr>
        </p:nvSpPr>
        <p:spPr/>
        <p:txBody>
          <a:bodyPr>
            <a:normAutofit/>
          </a:bodyPr>
          <a:lstStyle/>
          <a:p>
            <a:pPr>
              <a:buNone/>
            </a:pPr>
            <a:r>
              <a:rPr lang="en-GB" dirty="0" smtClean="0"/>
              <a:t>A data protection impact assessment shall be required in the case of: </a:t>
            </a:r>
          </a:p>
          <a:p>
            <a:r>
              <a:rPr lang="en-GB" dirty="0" smtClean="0"/>
              <a:t>Where </a:t>
            </a:r>
            <a:r>
              <a:rPr lang="en-GB" dirty="0"/>
              <a:t>a type of processing in particular using new technologies, </a:t>
            </a:r>
            <a:r>
              <a:rPr lang="en-GB" dirty="0" smtClean="0"/>
              <a:t>…is </a:t>
            </a:r>
            <a:r>
              <a:rPr lang="en-GB" dirty="0"/>
              <a:t>likely to result in a high risk to the rights and freedoms of natural persons</a:t>
            </a:r>
            <a:r>
              <a:rPr lang="en-GB" dirty="0" smtClean="0"/>
              <a:t>,</a:t>
            </a:r>
          </a:p>
          <a:p>
            <a:pPr>
              <a:buNone/>
            </a:pP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b="1" dirty="0" smtClean="0"/>
              <a:t>Data Protection Impact assessment</a:t>
            </a:r>
            <a:endParaRPr lang="en-GB" sz="3600" dirty="0"/>
          </a:p>
        </p:txBody>
      </p:sp>
      <p:sp>
        <p:nvSpPr>
          <p:cNvPr id="3" name="Content Placeholder 2"/>
          <p:cNvSpPr>
            <a:spLocks noGrp="1"/>
          </p:cNvSpPr>
          <p:nvPr>
            <p:ph idx="1"/>
          </p:nvPr>
        </p:nvSpPr>
        <p:spPr/>
        <p:txBody>
          <a:bodyPr>
            <a:normAutofit lnSpcReduction="10000"/>
          </a:bodyPr>
          <a:lstStyle/>
          <a:p>
            <a:pPr fontAlgn="base">
              <a:buNone/>
            </a:pPr>
            <a:r>
              <a:rPr lang="en-GB" dirty="0" smtClean="0"/>
              <a:t>A data protection impact assessment shall be required in the case of: </a:t>
            </a:r>
          </a:p>
          <a:p>
            <a:pPr fontAlgn="base"/>
            <a:r>
              <a:rPr lang="en-GB" dirty="0" smtClean="0"/>
              <a:t>processing </a:t>
            </a:r>
            <a:r>
              <a:rPr lang="en-GB" dirty="0"/>
              <a:t>on a large scale of special categories of data referred to </a:t>
            </a:r>
            <a:r>
              <a:rPr lang="en-GB" dirty="0" smtClean="0"/>
              <a:t>in Article 9 (1),*** </a:t>
            </a:r>
            <a:r>
              <a:rPr lang="en-GB" dirty="0"/>
              <a:t>or of personal data relating to criminal convictions and offences referred to </a:t>
            </a:r>
            <a:r>
              <a:rPr lang="en-GB" dirty="0" smtClean="0"/>
              <a:t>in Article 10; </a:t>
            </a:r>
            <a:r>
              <a:rPr lang="en-GB" dirty="0"/>
              <a:t>or</a:t>
            </a:r>
          </a:p>
          <a:p>
            <a:pPr fontAlgn="base"/>
            <a:r>
              <a:rPr lang="en-GB" dirty="0"/>
              <a:t>a systematic monitoring of a publicly accessible area on a large scale.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Data Protection Impact assessment</a:t>
            </a:r>
            <a:endParaRPr lang="en-GB" dirty="0"/>
          </a:p>
        </p:txBody>
      </p:sp>
      <p:sp>
        <p:nvSpPr>
          <p:cNvPr id="3" name="Content Placeholder 2"/>
          <p:cNvSpPr>
            <a:spLocks noGrp="1"/>
          </p:cNvSpPr>
          <p:nvPr>
            <p:ph idx="1"/>
          </p:nvPr>
        </p:nvSpPr>
        <p:spPr/>
        <p:txBody>
          <a:bodyPr>
            <a:normAutofit/>
          </a:bodyPr>
          <a:lstStyle/>
          <a:p>
            <a:r>
              <a:rPr lang="en-GB" sz="2000" dirty="0" smtClean="0"/>
              <a:t>(***Article 9: Processing </a:t>
            </a:r>
            <a:r>
              <a:rPr lang="en-GB" sz="2000" dirty="0"/>
              <a:t>of personal data revealing racial or ethnic origin, political opinions, religious or philosophical beliefs, or trade union membership, and the processing of genetic data, biometric data for the purpose of uniquely identifying a natural person, data concerning health or data concerning a natural person’s sex life or sexual orientation shall be prohibited</a:t>
            </a:r>
            <a:r>
              <a:rPr lang="en-GB" sz="2000" dirty="0" smtClean="0"/>
              <a:t>.</a:t>
            </a:r>
            <a:r>
              <a:rPr lang="en-GB" sz="2000" dirty="0"/>
              <a:t> Paragraph 1 shall not apply if one of the following applies</a:t>
            </a:r>
            <a:r>
              <a:rPr lang="en-GB" sz="2000" dirty="0" smtClean="0"/>
              <a:t>:………)</a:t>
            </a:r>
          </a:p>
          <a:p>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23850" y="188913"/>
            <a:ext cx="8229600" cy="1152525"/>
          </a:xfrm>
        </p:spPr>
        <p:txBody>
          <a:bodyPr>
            <a:normAutofit/>
          </a:bodyPr>
          <a:lstStyle/>
          <a:p>
            <a:r>
              <a:rPr lang="en-GB" sz="3600" b="1" dirty="0" smtClean="0"/>
              <a:t>Data Protection Impact assessment</a:t>
            </a:r>
            <a:endParaRPr lang="en-GB" sz="3600" i="1" dirty="0" smtClean="0"/>
          </a:p>
        </p:txBody>
      </p:sp>
      <p:sp>
        <p:nvSpPr>
          <p:cNvPr id="34819" name="Rectangle 3"/>
          <p:cNvSpPr>
            <a:spLocks noGrp="1" noChangeArrowheads="1"/>
          </p:cNvSpPr>
          <p:nvPr>
            <p:ph type="body" idx="1"/>
          </p:nvPr>
        </p:nvSpPr>
        <p:spPr>
          <a:xfrm>
            <a:off x="228600" y="1295400"/>
            <a:ext cx="8686800" cy="5181600"/>
          </a:xfrm>
        </p:spPr>
        <p:txBody>
          <a:bodyPr>
            <a:normAutofit/>
          </a:bodyPr>
          <a:lstStyle/>
          <a:p>
            <a:pPr fontAlgn="base"/>
            <a:r>
              <a:rPr lang="en-GB" dirty="0"/>
              <a:t>The assessment shall contain </a:t>
            </a:r>
            <a:r>
              <a:rPr lang="en-GB" dirty="0" smtClean="0"/>
              <a:t>a description </a:t>
            </a:r>
            <a:r>
              <a:rPr lang="en-GB" dirty="0"/>
              <a:t>of the </a:t>
            </a:r>
            <a:r>
              <a:rPr lang="en-GB" dirty="0" smtClean="0"/>
              <a:t>processing </a:t>
            </a:r>
            <a:r>
              <a:rPr lang="en-GB" dirty="0"/>
              <a:t>operations and the purposes of the processing, including, where applicable, the legitimate interest pursued by the controller</a:t>
            </a:r>
            <a:r>
              <a:rPr lang="en-GB" dirty="0" smtClean="0"/>
              <a:t>; </a:t>
            </a:r>
            <a:r>
              <a:rPr lang="en-GB" dirty="0" smtClean="0">
                <a:solidFill>
                  <a:srgbClr val="FF0000"/>
                </a:solidFill>
              </a:rPr>
              <a:t>(The contract will hold most of his information) </a:t>
            </a:r>
            <a:endParaRPr lang="en-GB" dirty="0" smtClean="0"/>
          </a:p>
          <a:p>
            <a:pPr fontAlgn="base"/>
            <a:endParaRPr lang="en-GB" dirty="0"/>
          </a:p>
          <a:p>
            <a:pPr fontAlgn="base"/>
            <a:r>
              <a:rPr lang="en-GB" dirty="0"/>
              <a:t>an assessment of the necessity and proportionality of the processing operations in relation to the purposes</a:t>
            </a:r>
            <a:r>
              <a:rPr lang="en-GB" dirty="0" smtClean="0"/>
              <a:t>;</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23850" y="188913"/>
            <a:ext cx="8229600" cy="1152525"/>
          </a:xfrm>
        </p:spPr>
        <p:txBody>
          <a:bodyPr>
            <a:normAutofit/>
          </a:bodyPr>
          <a:lstStyle/>
          <a:p>
            <a:r>
              <a:rPr lang="en-GB" sz="3600" b="1" dirty="0" smtClean="0"/>
              <a:t>Data Protection Impact assessment</a:t>
            </a:r>
            <a:endParaRPr lang="en-GB" sz="3600" i="1" dirty="0" smtClean="0"/>
          </a:p>
        </p:txBody>
      </p:sp>
      <p:sp>
        <p:nvSpPr>
          <p:cNvPr id="34819" name="Rectangle 3"/>
          <p:cNvSpPr>
            <a:spLocks noGrp="1" noChangeArrowheads="1"/>
          </p:cNvSpPr>
          <p:nvPr>
            <p:ph type="body" idx="1"/>
          </p:nvPr>
        </p:nvSpPr>
        <p:spPr>
          <a:xfrm>
            <a:off x="228600" y="1295400"/>
            <a:ext cx="8686800" cy="5181600"/>
          </a:xfrm>
        </p:spPr>
        <p:txBody>
          <a:bodyPr>
            <a:normAutofit fontScale="92500" lnSpcReduction="10000"/>
          </a:bodyPr>
          <a:lstStyle/>
          <a:p>
            <a:pPr fontAlgn="base"/>
            <a:r>
              <a:rPr lang="en-GB" dirty="0" smtClean="0"/>
              <a:t>an </a:t>
            </a:r>
            <a:r>
              <a:rPr lang="en-GB" dirty="0"/>
              <a:t>assessment of the risks to the rights and freedoms of data subjects referred to in paragraph 1; </a:t>
            </a:r>
            <a:r>
              <a:rPr lang="en-GB" dirty="0" smtClean="0"/>
              <a:t>and</a:t>
            </a:r>
          </a:p>
          <a:p>
            <a:pPr fontAlgn="base"/>
            <a:endParaRPr lang="en-GB" dirty="0" smtClean="0"/>
          </a:p>
          <a:p>
            <a:pPr fontAlgn="base"/>
            <a:r>
              <a:rPr lang="en-GB" dirty="0" smtClean="0"/>
              <a:t>the </a:t>
            </a:r>
            <a:r>
              <a:rPr lang="en-GB" dirty="0"/>
              <a:t>measures envisaged to address the risks, </a:t>
            </a:r>
            <a:r>
              <a:rPr lang="en-GB" i="1" dirty="0" smtClean="0">
                <a:solidFill>
                  <a:srgbClr val="FF0000"/>
                </a:solidFill>
              </a:rPr>
              <a:t> </a:t>
            </a:r>
            <a:r>
              <a:rPr lang="en-GB" dirty="0" smtClean="0"/>
              <a:t>including </a:t>
            </a:r>
            <a:r>
              <a:rPr lang="en-GB" dirty="0"/>
              <a:t>safeguards, security measures and mechanisms to ensure the protection of personal data </a:t>
            </a:r>
            <a:r>
              <a:rPr lang="en-GB" dirty="0" smtClean="0"/>
              <a:t>taking </a:t>
            </a:r>
            <a:r>
              <a:rPr lang="en-GB" dirty="0"/>
              <a:t>into account the rights and legitimate interests of data </a:t>
            </a:r>
            <a:r>
              <a:rPr lang="en-GB" dirty="0" smtClean="0"/>
              <a:t>subjects </a:t>
            </a:r>
            <a:r>
              <a:rPr lang="en-GB" dirty="0" smtClean="0">
                <a:solidFill>
                  <a:srgbClr val="FF0000"/>
                </a:solidFill>
              </a:rPr>
              <a:t>(</a:t>
            </a:r>
            <a:r>
              <a:rPr lang="en-GB" i="1" dirty="0" smtClean="0">
                <a:solidFill>
                  <a:srgbClr val="FF0000"/>
                </a:solidFill>
              </a:rPr>
              <a:t>These subject rights support information governance well</a:t>
            </a:r>
            <a:r>
              <a:rPr lang="en-GB" dirty="0" smtClean="0">
                <a:solidFill>
                  <a:srgbClr val="FF0000"/>
                </a:solidFill>
              </a:rPr>
              <a:t>)</a:t>
            </a:r>
            <a:r>
              <a:rPr lang="en-GB" dirty="0" smtClean="0"/>
              <a:t> </a:t>
            </a:r>
            <a:r>
              <a:rPr lang="en-GB" dirty="0"/>
              <a:t>and other persons concerned</a:t>
            </a:r>
            <a:r>
              <a:rPr lang="en-GB" dirty="0" smtClean="0"/>
              <a:t>. </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Data Protection Impact assessment</a:t>
            </a:r>
            <a:endParaRPr lang="en-GB" dirty="0"/>
          </a:p>
        </p:txBody>
      </p:sp>
      <p:sp>
        <p:nvSpPr>
          <p:cNvPr id="3" name="Content Placeholder 2"/>
          <p:cNvSpPr>
            <a:spLocks noGrp="1"/>
          </p:cNvSpPr>
          <p:nvPr>
            <p:ph idx="1"/>
          </p:nvPr>
        </p:nvSpPr>
        <p:spPr>
          <a:xfrm>
            <a:off x="457200" y="1752600"/>
            <a:ext cx="8229600" cy="4373563"/>
          </a:xfrm>
        </p:spPr>
        <p:txBody>
          <a:bodyPr/>
          <a:lstStyle/>
          <a:p>
            <a:r>
              <a:rPr lang="en-GB" dirty="0" smtClean="0"/>
              <a:t>Where necessary, the controller shall carry out a review to assess if processing is performed in accordance with the data protection impact assessment at least when there is a change of the risk represented by processing operations.</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Data Protection Impact assessment</a:t>
            </a:r>
            <a:endParaRPr lang="en-GB" dirty="0"/>
          </a:p>
        </p:txBody>
      </p:sp>
      <p:sp>
        <p:nvSpPr>
          <p:cNvPr id="3" name="Content Placeholder 2"/>
          <p:cNvSpPr>
            <a:spLocks noGrp="1"/>
          </p:cNvSpPr>
          <p:nvPr>
            <p:ph idx="1"/>
          </p:nvPr>
        </p:nvSpPr>
        <p:spPr/>
        <p:txBody>
          <a:bodyPr/>
          <a:lstStyle/>
          <a:p>
            <a:r>
              <a:rPr lang="en-GB" dirty="0" smtClean="0"/>
              <a:t>Where a data protection impact assessment under Article 35 indicates that the processing would result in a high risk in the absence of measures taken by the controller to mitigate the risk the controller shall consult the supervisory authority prior to processing.</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Data Protection Impact assessment</a:t>
            </a:r>
            <a:endParaRPr lang="en-GB" dirty="0"/>
          </a:p>
        </p:txBody>
      </p:sp>
      <p:sp>
        <p:nvSpPr>
          <p:cNvPr id="3" name="Content Placeholder 2"/>
          <p:cNvSpPr>
            <a:spLocks noGrp="1"/>
          </p:cNvSpPr>
          <p:nvPr>
            <p:ph idx="1"/>
          </p:nvPr>
        </p:nvSpPr>
        <p:spPr/>
        <p:txBody>
          <a:bodyPr>
            <a:normAutofit lnSpcReduction="10000"/>
          </a:bodyPr>
          <a:lstStyle/>
          <a:p>
            <a:pPr fontAlgn="base">
              <a:buNone/>
            </a:pPr>
            <a:r>
              <a:rPr lang="en-GB" dirty="0" smtClean="0"/>
              <a:t>When consulting the supervisory authority pursuant to paragraph 1, the controller shall provide the supervisory authority with: </a:t>
            </a:r>
          </a:p>
          <a:p>
            <a:pPr fontAlgn="base"/>
            <a:r>
              <a:rPr lang="en-GB" dirty="0" smtClean="0"/>
              <a:t>where applicable, the respective responsibilities of the controller, joint controllers and processors involved in the processing, in particular for processing within a group of undertakings; </a:t>
            </a:r>
            <a:r>
              <a:rPr lang="en-GB" dirty="0" smtClean="0">
                <a:solidFill>
                  <a:srgbClr val="FF0000"/>
                </a:solidFill>
              </a:rPr>
              <a:t>(should be in the contract and DPIA) </a:t>
            </a:r>
            <a:endParaRPr lang="en-GB" dirty="0" smtClean="0"/>
          </a:p>
          <a:p>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Data Protection Impact assessment</a:t>
            </a:r>
            <a:endParaRPr lang="en-GB" dirty="0"/>
          </a:p>
        </p:txBody>
      </p:sp>
      <p:sp>
        <p:nvSpPr>
          <p:cNvPr id="3" name="Content Placeholder 2"/>
          <p:cNvSpPr>
            <a:spLocks noGrp="1"/>
          </p:cNvSpPr>
          <p:nvPr>
            <p:ph idx="1"/>
          </p:nvPr>
        </p:nvSpPr>
        <p:spPr>
          <a:xfrm>
            <a:off x="457200" y="1600200"/>
            <a:ext cx="8229600" cy="4876800"/>
          </a:xfrm>
        </p:spPr>
        <p:txBody>
          <a:bodyPr>
            <a:normAutofit/>
          </a:bodyPr>
          <a:lstStyle/>
          <a:p>
            <a:pPr fontAlgn="base"/>
            <a:endParaRPr lang="en-GB" dirty="0" smtClean="0"/>
          </a:p>
          <a:p>
            <a:endParaRPr lang="en-GB" dirty="0"/>
          </a:p>
        </p:txBody>
      </p:sp>
      <p:sp>
        <p:nvSpPr>
          <p:cNvPr id="4" name="Rectangle 3"/>
          <p:cNvSpPr/>
          <p:nvPr/>
        </p:nvSpPr>
        <p:spPr>
          <a:xfrm>
            <a:off x="838200" y="1447800"/>
            <a:ext cx="7696200" cy="5078313"/>
          </a:xfrm>
          <a:prstGeom prst="rect">
            <a:avLst/>
          </a:prstGeom>
        </p:spPr>
        <p:txBody>
          <a:bodyPr wrap="square">
            <a:spAutoFit/>
          </a:bodyPr>
          <a:lstStyle/>
          <a:p>
            <a:pPr fontAlgn="base"/>
            <a:r>
              <a:rPr lang="en-GB" dirty="0" smtClean="0"/>
              <a:t>When consulting the supervisory authority pursuant to paragraph 1, the controller shall provide the supervisory authority with: </a:t>
            </a:r>
          </a:p>
          <a:p>
            <a:pPr fontAlgn="base"/>
            <a:r>
              <a:rPr lang="en-GB" sz="3600" dirty="0" smtClean="0"/>
              <a:t>Continued:</a:t>
            </a:r>
          </a:p>
          <a:p>
            <a:pPr fontAlgn="base"/>
            <a:r>
              <a:rPr lang="en-GB" sz="3600" dirty="0" smtClean="0"/>
              <a:t>- the purposes and means of the intended processing;</a:t>
            </a:r>
          </a:p>
          <a:p>
            <a:pPr fontAlgn="base"/>
            <a:endParaRPr lang="en-GB" sz="3600" dirty="0" smtClean="0"/>
          </a:p>
          <a:p>
            <a:pPr fontAlgn="base"/>
            <a:r>
              <a:rPr lang="en-GB" sz="3600" dirty="0" smtClean="0"/>
              <a:t>- the measures and safeguards provided to protect the rights and freedoms of data subjects pursuant to this Regulation;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981200"/>
          </a:xfrm>
        </p:spPr>
        <p:txBody>
          <a:bodyPr>
            <a:normAutofit fontScale="90000"/>
          </a:bodyPr>
          <a:lstStyle/>
          <a:p>
            <a:r>
              <a:rPr lang="en-US" dirty="0" smtClean="0">
                <a:solidFill>
                  <a:schemeClr val="accent5">
                    <a:lumMod val="75000"/>
                  </a:schemeClr>
                </a:solidFill>
                <a:latin typeface="Segoe UI" pitchFamily="34" charset="0"/>
                <a:cs typeface="Segoe UI" pitchFamily="34" charset="0"/>
              </a:rPr>
              <a:t>The EU GDPR and the DPO Data Protection Officer function December 13</a:t>
            </a:r>
            <a:r>
              <a:rPr lang="en-US" baseline="30000" dirty="0" smtClean="0">
                <a:solidFill>
                  <a:schemeClr val="accent5">
                    <a:lumMod val="75000"/>
                  </a:schemeClr>
                </a:solidFill>
                <a:latin typeface="Segoe UI" pitchFamily="34" charset="0"/>
                <a:cs typeface="Segoe UI" pitchFamily="34" charset="0"/>
              </a:rPr>
              <a:t>th</a:t>
            </a:r>
            <a:r>
              <a:rPr lang="en-US" dirty="0" smtClean="0">
                <a:solidFill>
                  <a:schemeClr val="accent5">
                    <a:lumMod val="75000"/>
                  </a:schemeClr>
                </a:solidFill>
                <a:latin typeface="Segoe UI" pitchFamily="34" charset="0"/>
                <a:cs typeface="Segoe UI" pitchFamily="34" charset="0"/>
              </a:rPr>
              <a:t> 2019</a:t>
            </a:r>
            <a:endParaRPr lang="en-GB" dirty="0">
              <a:solidFill>
                <a:schemeClr val="accent5">
                  <a:lumMod val="75000"/>
                </a:schemeClr>
              </a:solidFill>
              <a:latin typeface="Segoe UI" pitchFamily="34" charset="0"/>
              <a:cs typeface="Segoe UI" pitchFamily="34" charset="0"/>
            </a:endParaRPr>
          </a:p>
        </p:txBody>
      </p:sp>
      <p:pic>
        <p:nvPicPr>
          <p:cNvPr id="3074" name="Picture 2" descr="Image result for gnu solidario"/>
          <p:cNvPicPr>
            <a:picLocks noChangeAspect="1" noChangeArrowheads="1"/>
          </p:cNvPicPr>
          <p:nvPr/>
        </p:nvPicPr>
        <p:blipFill>
          <a:blip r:embed="rId2" cstate="print"/>
          <a:srcRect/>
          <a:stretch>
            <a:fillRect/>
          </a:stretch>
        </p:blipFill>
        <p:spPr bwMode="auto">
          <a:xfrm>
            <a:off x="5943600" y="4958026"/>
            <a:ext cx="2743200" cy="1747573"/>
          </a:xfrm>
          <a:prstGeom prst="rect">
            <a:avLst/>
          </a:prstGeom>
          <a:noFill/>
        </p:spPr>
      </p:pic>
      <p:sp>
        <p:nvSpPr>
          <p:cNvPr id="5" name="TextBox 4"/>
          <p:cNvSpPr txBox="1"/>
          <p:nvPr/>
        </p:nvSpPr>
        <p:spPr>
          <a:xfrm>
            <a:off x="838200" y="2057400"/>
            <a:ext cx="7456272" cy="2308324"/>
          </a:xfrm>
          <a:prstGeom prst="rect">
            <a:avLst/>
          </a:prstGeom>
          <a:noFill/>
        </p:spPr>
        <p:txBody>
          <a:bodyPr wrap="square" rtlCol="0">
            <a:spAutoFit/>
          </a:bodyPr>
          <a:lstStyle/>
          <a:p>
            <a:pPr algn="ctr"/>
            <a:r>
              <a:rPr lang="en-US" sz="3600" dirty="0" smtClean="0"/>
              <a:t>Dr Richard </a:t>
            </a:r>
            <a:r>
              <a:rPr lang="en-US" sz="3600" dirty="0" err="1" smtClean="0"/>
              <a:t>Fitton</a:t>
            </a:r>
            <a:r>
              <a:rPr lang="en-US" sz="3600" dirty="0" smtClean="0"/>
              <a:t> DPO</a:t>
            </a:r>
          </a:p>
          <a:p>
            <a:pPr algn="ctr"/>
            <a:r>
              <a:rPr lang="en-US" sz="3600" dirty="0" smtClean="0"/>
              <a:t>Jane Hill Deputy DPO</a:t>
            </a:r>
          </a:p>
          <a:p>
            <a:pPr algn="ctr"/>
            <a:r>
              <a:rPr lang="en-US" sz="3600" dirty="0" smtClean="0"/>
              <a:t>Sue </a:t>
            </a:r>
            <a:r>
              <a:rPr lang="en-US" sz="3600" dirty="0" err="1" smtClean="0"/>
              <a:t>Gilks</a:t>
            </a:r>
            <a:r>
              <a:rPr lang="en-US" sz="3600" dirty="0" smtClean="0"/>
              <a:t> Administrative assistant DPO </a:t>
            </a:r>
          </a:p>
          <a:p>
            <a:pPr algn="ctr"/>
            <a:r>
              <a:rPr lang="en-US" sz="3600" dirty="0" smtClean="0"/>
              <a:t>Dr Amir </a:t>
            </a:r>
            <a:r>
              <a:rPr lang="en-US" sz="3600" dirty="0" err="1" smtClean="0"/>
              <a:t>Hannan</a:t>
            </a:r>
            <a:r>
              <a:rPr lang="en-US" sz="3600" dirty="0" smtClean="0"/>
              <a:t> Chair LMC</a:t>
            </a:r>
            <a:endParaRPr lang="en-GB" sz="3600" dirty="0"/>
          </a:p>
        </p:txBody>
      </p:sp>
      <p:pic>
        <p:nvPicPr>
          <p:cNvPr id="6" name="Picture 1"/>
          <p:cNvPicPr>
            <a:picLocks noChangeAspect="1" noChangeArrowheads="1"/>
          </p:cNvPicPr>
          <p:nvPr/>
        </p:nvPicPr>
        <p:blipFill>
          <a:blip r:embed="rId3" cstate="print"/>
          <a:srcRect/>
          <a:stretch>
            <a:fillRect/>
          </a:stretch>
        </p:blipFill>
        <p:spPr bwMode="auto">
          <a:xfrm>
            <a:off x="1143000" y="4419600"/>
            <a:ext cx="29718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Data Protection Impact assessment</a:t>
            </a:r>
            <a:endParaRPr lang="en-GB" dirty="0"/>
          </a:p>
        </p:txBody>
      </p:sp>
      <p:sp>
        <p:nvSpPr>
          <p:cNvPr id="3" name="Content Placeholder 2"/>
          <p:cNvSpPr>
            <a:spLocks noGrp="1"/>
          </p:cNvSpPr>
          <p:nvPr>
            <p:ph idx="1"/>
          </p:nvPr>
        </p:nvSpPr>
        <p:spPr>
          <a:xfrm>
            <a:off x="457200" y="1600200"/>
            <a:ext cx="8229600" cy="4876800"/>
          </a:xfrm>
        </p:spPr>
        <p:txBody>
          <a:bodyPr>
            <a:normAutofit lnSpcReduction="10000"/>
          </a:bodyPr>
          <a:lstStyle/>
          <a:p>
            <a:pPr fontAlgn="base"/>
            <a:endParaRPr lang="en-GB" dirty="0" smtClean="0"/>
          </a:p>
          <a:p>
            <a:pPr lvl="1" fontAlgn="base"/>
            <a:r>
              <a:rPr lang="en-GB" sz="1600" dirty="0" smtClean="0"/>
              <a:t>When consulting the supervisory authority pursuant to paragraph 1, the controller shall provide the supervisory authority with continued</a:t>
            </a:r>
            <a:r>
              <a:rPr lang="en-GB" dirty="0" smtClean="0"/>
              <a:t>: </a:t>
            </a:r>
          </a:p>
          <a:p>
            <a:pPr lvl="1" fontAlgn="base"/>
            <a:r>
              <a:rPr lang="en-GB" sz="3600" dirty="0" smtClean="0"/>
              <a:t>where applicable, the contact details of the data protection officer;</a:t>
            </a:r>
          </a:p>
          <a:p>
            <a:pPr lvl="1" fontAlgn="base"/>
            <a:r>
              <a:rPr lang="en-GB" sz="3600" dirty="0" smtClean="0"/>
              <a:t>the data protection impact assessment provided for in </a:t>
            </a:r>
            <a:r>
              <a:rPr lang="en-GB" sz="3600" dirty="0" smtClean="0">
                <a:hlinkClick r:id="rId2"/>
              </a:rPr>
              <a:t>Article 35</a:t>
            </a:r>
            <a:r>
              <a:rPr lang="en-GB" sz="3600" dirty="0" smtClean="0"/>
              <a:t>; and</a:t>
            </a:r>
          </a:p>
          <a:p>
            <a:pPr lvl="1" fontAlgn="base"/>
            <a:r>
              <a:rPr lang="en-GB" sz="3600" dirty="0" smtClean="0"/>
              <a:t>any other information requested by the supervisory authority.</a:t>
            </a:r>
          </a:p>
          <a:p>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133600"/>
            <a:ext cx="8305800" cy="3992563"/>
          </a:xfrm>
        </p:spPr>
        <p:txBody>
          <a:bodyPr>
            <a:normAutofit/>
          </a:bodyPr>
          <a:lstStyle/>
          <a:p>
            <a:pPr algn="ctr"/>
            <a:r>
              <a:rPr lang="en-GB" sz="8000" dirty="0" smtClean="0">
                <a:solidFill>
                  <a:srgbClr val="FF0000"/>
                </a:solidFill>
              </a:rPr>
              <a:t>Administrative Data Security”</a:t>
            </a:r>
            <a:endParaRPr lang="en-GB" sz="8000" dirty="0">
              <a:solidFill>
                <a:srgbClr val="FF0000"/>
              </a:solidFill>
            </a:endParaRPr>
          </a:p>
        </p:txBody>
      </p:sp>
      <p:pic>
        <p:nvPicPr>
          <p:cNvPr id="29698" name="Picture 2" descr="GNU Solidario - Health &amp; Education with Free Software"/>
          <p:cNvPicPr>
            <a:picLocks noChangeAspect="1" noChangeArrowheads="1"/>
          </p:cNvPicPr>
          <p:nvPr/>
        </p:nvPicPr>
        <p:blipFill>
          <a:blip r:embed="rId2" cstate="print"/>
          <a:srcRect/>
          <a:stretch>
            <a:fillRect/>
          </a:stretch>
        </p:blipFill>
        <p:spPr bwMode="auto">
          <a:xfrm>
            <a:off x="1219200" y="381000"/>
            <a:ext cx="6554449" cy="12192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371600"/>
          </a:xfrm>
        </p:spPr>
        <p:txBody>
          <a:bodyPr>
            <a:normAutofit fontScale="90000"/>
          </a:bodyPr>
          <a:lstStyle/>
          <a:p>
            <a:r>
              <a:rPr lang="en-GB" sz="3600" b="1" dirty="0" smtClean="0"/>
              <a:t>Data Security – BMA Suggested r</a:t>
            </a:r>
            <a:r>
              <a:rPr lang="en-GB" sz="3600" dirty="0" smtClean="0"/>
              <a:t>equirements (controllers) to comply with the EU GDPR </a:t>
            </a:r>
            <a:endParaRPr lang="en-GB" sz="3600" b="1" dirty="0"/>
          </a:p>
        </p:txBody>
      </p:sp>
      <p:sp>
        <p:nvSpPr>
          <p:cNvPr id="3" name="Content Placeholder 2"/>
          <p:cNvSpPr>
            <a:spLocks noGrp="1"/>
          </p:cNvSpPr>
          <p:nvPr>
            <p:ph idx="1"/>
          </p:nvPr>
        </p:nvSpPr>
        <p:spPr>
          <a:xfrm>
            <a:off x="457200" y="1600200"/>
            <a:ext cx="8229600" cy="5029200"/>
          </a:xfrm>
        </p:spPr>
        <p:txBody>
          <a:bodyPr>
            <a:normAutofit/>
          </a:bodyPr>
          <a:lstStyle/>
          <a:p>
            <a:pPr algn="ctr">
              <a:buNone/>
            </a:pPr>
            <a:r>
              <a:rPr lang="en-GB" b="1" dirty="0" smtClean="0"/>
              <a:t>Staff</a:t>
            </a:r>
          </a:p>
          <a:p>
            <a:pPr>
              <a:buNone/>
            </a:pPr>
            <a:r>
              <a:rPr lang="en-GB" dirty="0" smtClean="0"/>
              <a:t>Identify team members – the IT lead, system administrator, service manager, a partner, nurse etc, </a:t>
            </a:r>
          </a:p>
          <a:p>
            <a:pPr>
              <a:buNone/>
            </a:pPr>
            <a:r>
              <a:rPr lang="en-GB" dirty="0" smtClean="0"/>
              <a:t>Arrange for someone to read the regulatory,  professional and IGA guidance on GDPR. </a:t>
            </a:r>
          </a:p>
          <a:p>
            <a:pPr>
              <a:buNone/>
            </a:pPr>
            <a:r>
              <a:rPr lang="en-GB" dirty="0" smtClean="0"/>
              <a:t>Keep the team member up to date with the guidance.</a:t>
            </a:r>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smtClean="0"/>
              <a:t>Data Security – </a:t>
            </a:r>
            <a:r>
              <a:rPr lang="en-GB" sz="3200" dirty="0" smtClean="0"/>
              <a:t>Requirements (controllers) to comply with the EU GDPR </a:t>
            </a:r>
            <a:endParaRPr lang="en-GB" sz="3200" dirty="0"/>
          </a:p>
        </p:txBody>
      </p:sp>
      <p:sp>
        <p:nvSpPr>
          <p:cNvPr id="3" name="Content Placeholder 2"/>
          <p:cNvSpPr>
            <a:spLocks noGrp="1"/>
          </p:cNvSpPr>
          <p:nvPr>
            <p:ph idx="1"/>
          </p:nvPr>
        </p:nvSpPr>
        <p:spPr>
          <a:xfrm>
            <a:off x="457200" y="1752600"/>
            <a:ext cx="8229600" cy="4373563"/>
          </a:xfrm>
        </p:spPr>
        <p:txBody>
          <a:bodyPr/>
          <a:lstStyle/>
          <a:p>
            <a:r>
              <a:rPr lang="en-GB" dirty="0" smtClean="0"/>
              <a:t>Arrange meetings with all of staff to set out the broad requirements of GDPR. </a:t>
            </a:r>
          </a:p>
          <a:p>
            <a:r>
              <a:rPr lang="en-GB" dirty="0" smtClean="0"/>
              <a:t>Ensure that the service is aware of its data controller responsibilities</a:t>
            </a:r>
          </a:p>
          <a:p>
            <a:r>
              <a:rPr lang="en-GB" dirty="0" smtClean="0"/>
              <a:t>Review data breach detection and reporting arrangements </a:t>
            </a:r>
            <a:r>
              <a:rPr lang="en-GB" dirty="0" smtClean="0">
                <a:solidFill>
                  <a:srgbClr val="FF0000"/>
                </a:solidFill>
              </a:rPr>
              <a:t>(needs emphasizing to all staff) </a:t>
            </a:r>
            <a:endParaRPr lang="en-GB" dirty="0" smtClean="0"/>
          </a:p>
          <a:p>
            <a:r>
              <a:rPr lang="en-GB" dirty="0" smtClean="0"/>
              <a:t>Set a program of GDPR training for staff </a:t>
            </a:r>
          </a:p>
          <a:p>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smtClean="0"/>
              <a:t>Data Security – </a:t>
            </a:r>
            <a:r>
              <a:rPr lang="en-GB" sz="3200" dirty="0" smtClean="0"/>
              <a:t>Requirements (controllers) to comply with the EU GDPR </a:t>
            </a:r>
            <a:endParaRPr lang="en-GB" sz="3200" dirty="0"/>
          </a:p>
        </p:txBody>
      </p:sp>
      <p:sp>
        <p:nvSpPr>
          <p:cNvPr id="3" name="Content Placeholder 2"/>
          <p:cNvSpPr>
            <a:spLocks noGrp="1"/>
          </p:cNvSpPr>
          <p:nvPr>
            <p:ph idx="1"/>
          </p:nvPr>
        </p:nvSpPr>
        <p:spPr>
          <a:xfrm>
            <a:off x="457200" y="1676400"/>
            <a:ext cx="8229600" cy="4449763"/>
          </a:xfrm>
        </p:spPr>
        <p:txBody>
          <a:bodyPr>
            <a:normAutofit/>
          </a:bodyPr>
          <a:lstStyle/>
          <a:p>
            <a:pPr algn="ctr">
              <a:buNone/>
            </a:pPr>
            <a:r>
              <a:rPr lang="en-GB" b="1" dirty="0" smtClean="0"/>
              <a:t>Administrative tasks</a:t>
            </a:r>
            <a:endParaRPr lang="en-GB" dirty="0" smtClean="0"/>
          </a:p>
          <a:p>
            <a:pPr>
              <a:buNone/>
            </a:pPr>
            <a:r>
              <a:rPr lang="en-GB" dirty="0" smtClean="0"/>
              <a:t>Draw up or review a plan to reach 100% compliance with GDPR </a:t>
            </a:r>
          </a:p>
          <a:p>
            <a:pPr>
              <a:buNone/>
            </a:pPr>
            <a:r>
              <a:rPr lang="en-GB" dirty="0" smtClean="0"/>
              <a:t>Create and review any necessary Privacy Notices </a:t>
            </a:r>
          </a:p>
          <a:p>
            <a:pPr>
              <a:buNone/>
            </a:pPr>
            <a:r>
              <a:rPr lang="en-GB" dirty="0" smtClean="0"/>
              <a:t>Check your Subject Access Request handling arrangements meet options and deadlines </a:t>
            </a:r>
          </a:p>
          <a:p>
            <a:pPr>
              <a:buNone/>
            </a:pPr>
            <a:r>
              <a:rPr lang="en-GB" dirty="0" smtClean="0"/>
              <a:t>Ensure your commissioner IT agreement is signed </a:t>
            </a:r>
          </a:p>
          <a:p>
            <a:endParaRPr lang="en-GB"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b="1" dirty="0" smtClean="0"/>
              <a:t>Data Security – </a:t>
            </a:r>
            <a:r>
              <a:rPr lang="en-GB" sz="3600" dirty="0" smtClean="0"/>
              <a:t>Requirements (controllers) to comply with the EU GDPR </a:t>
            </a:r>
            <a:endParaRPr lang="en-GB" sz="3600" dirty="0"/>
          </a:p>
        </p:txBody>
      </p:sp>
      <p:sp>
        <p:nvSpPr>
          <p:cNvPr id="3" name="Content Placeholder 2"/>
          <p:cNvSpPr>
            <a:spLocks noGrp="1"/>
          </p:cNvSpPr>
          <p:nvPr>
            <p:ph idx="1"/>
          </p:nvPr>
        </p:nvSpPr>
        <p:spPr>
          <a:xfrm>
            <a:off x="457200" y="1600200"/>
            <a:ext cx="8229600" cy="4800600"/>
          </a:xfrm>
        </p:spPr>
        <p:txBody>
          <a:bodyPr>
            <a:normAutofit fontScale="92500" lnSpcReduction="20000"/>
          </a:bodyPr>
          <a:lstStyle/>
          <a:p>
            <a:pPr algn="ctr">
              <a:buNone/>
            </a:pPr>
            <a:r>
              <a:rPr lang="en-GB" sz="4100" b="1" dirty="0" smtClean="0"/>
              <a:t>Data flow mapping</a:t>
            </a:r>
            <a:endParaRPr lang="en-GB" sz="3800" dirty="0" smtClean="0"/>
          </a:p>
          <a:p>
            <a:pPr>
              <a:buNone/>
            </a:pPr>
            <a:r>
              <a:rPr lang="en-GB" dirty="0" smtClean="0"/>
              <a:t>Map, record and review your data processing </a:t>
            </a:r>
          </a:p>
          <a:p>
            <a:pPr>
              <a:buNone/>
            </a:pPr>
            <a:r>
              <a:rPr lang="en-GB" dirty="0" smtClean="0"/>
              <a:t>Review data processing done by external processors, </a:t>
            </a:r>
          </a:p>
          <a:p>
            <a:pPr>
              <a:buNone/>
            </a:pPr>
            <a:r>
              <a:rPr lang="en-GB" dirty="0" smtClean="0"/>
              <a:t>Check local data extractions your service is involved in</a:t>
            </a:r>
          </a:p>
          <a:p>
            <a:pPr>
              <a:buNone/>
            </a:pPr>
            <a:r>
              <a:rPr lang="en-GB" dirty="0" smtClean="0"/>
              <a:t>Check contract and consent is in place with researchers or institutions that process your data</a:t>
            </a:r>
          </a:p>
          <a:p>
            <a:pPr>
              <a:buNone/>
            </a:pPr>
            <a:r>
              <a:rPr lang="en-GB" dirty="0" smtClean="0"/>
              <a:t>Check you are collecting consent for non-direct care communications with your patients </a:t>
            </a:r>
            <a:r>
              <a:rPr lang="en-GB" dirty="0" smtClean="0">
                <a:solidFill>
                  <a:srgbClr val="FF0000"/>
                </a:solidFill>
              </a:rPr>
              <a:t>(work outside of service contract) </a:t>
            </a:r>
          </a:p>
          <a:p>
            <a:endParaRPr lang="en-GB"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133600"/>
            <a:ext cx="8305800" cy="3992563"/>
          </a:xfrm>
        </p:spPr>
        <p:txBody>
          <a:bodyPr>
            <a:normAutofit/>
          </a:bodyPr>
          <a:lstStyle/>
          <a:p>
            <a:pPr algn="ctr"/>
            <a:r>
              <a:rPr lang="en-GB" sz="4000" dirty="0">
                <a:solidFill>
                  <a:schemeClr val="accent5">
                    <a:lumMod val="50000"/>
                  </a:schemeClr>
                </a:solidFill>
              </a:rPr>
              <a:t>L</a:t>
            </a:r>
            <a:r>
              <a:rPr lang="en-GB" sz="4000" dirty="0" smtClean="0">
                <a:solidFill>
                  <a:schemeClr val="accent5">
                    <a:lumMod val="50000"/>
                  </a:schemeClr>
                </a:solidFill>
              </a:rPr>
              <a:t>iege Belgium 13 12 2019</a:t>
            </a:r>
          </a:p>
          <a:p>
            <a:pPr algn="ctr"/>
            <a:r>
              <a:rPr lang="en-GB" sz="6000" dirty="0" smtClean="0">
                <a:solidFill>
                  <a:schemeClr val="accent5">
                    <a:lumMod val="50000"/>
                  </a:schemeClr>
                </a:solidFill>
              </a:rPr>
              <a:t>Thank you for listening.</a:t>
            </a:r>
          </a:p>
        </p:txBody>
      </p:sp>
      <p:pic>
        <p:nvPicPr>
          <p:cNvPr id="29698" name="Picture 2" descr="GNU Solidario - Health &amp; Education with Free Software"/>
          <p:cNvPicPr>
            <a:picLocks noChangeAspect="1" noChangeArrowheads="1"/>
          </p:cNvPicPr>
          <p:nvPr/>
        </p:nvPicPr>
        <p:blipFill>
          <a:blip r:embed="rId2" cstate="print"/>
          <a:srcRect/>
          <a:stretch>
            <a:fillRect/>
          </a:stretch>
        </p:blipFill>
        <p:spPr bwMode="auto">
          <a:xfrm>
            <a:off x="1219200" y="381000"/>
            <a:ext cx="6554449" cy="12192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133600"/>
            <a:ext cx="8305800" cy="3992563"/>
          </a:xfrm>
        </p:spPr>
        <p:txBody>
          <a:bodyPr>
            <a:normAutofit/>
          </a:bodyPr>
          <a:lstStyle/>
          <a:p>
            <a:pPr algn="ctr">
              <a:buNone/>
            </a:pPr>
            <a:r>
              <a:rPr lang="en-GB" sz="7200" dirty="0" smtClean="0">
                <a:solidFill>
                  <a:srgbClr val="FF0000"/>
                </a:solidFill>
              </a:rPr>
              <a:t>“Information </a:t>
            </a:r>
            <a:r>
              <a:rPr lang="en-GB" sz="7200" dirty="0">
                <a:solidFill>
                  <a:srgbClr val="FF0000"/>
                </a:solidFill>
              </a:rPr>
              <a:t>Sharing </a:t>
            </a:r>
            <a:r>
              <a:rPr lang="en-GB" sz="7200" dirty="0" smtClean="0">
                <a:solidFill>
                  <a:srgbClr val="FF0000"/>
                </a:solidFill>
              </a:rPr>
              <a:t>Agreements”</a:t>
            </a:r>
          </a:p>
        </p:txBody>
      </p:sp>
      <p:pic>
        <p:nvPicPr>
          <p:cNvPr id="29698" name="Picture 2" descr="GNU Solidario - Health &amp; Education with Free Software"/>
          <p:cNvPicPr>
            <a:picLocks noChangeAspect="1" noChangeArrowheads="1"/>
          </p:cNvPicPr>
          <p:nvPr/>
        </p:nvPicPr>
        <p:blipFill>
          <a:blip r:embed="rId2" cstate="print"/>
          <a:srcRect/>
          <a:stretch>
            <a:fillRect/>
          </a:stretch>
        </p:blipFill>
        <p:spPr bwMode="auto">
          <a:xfrm>
            <a:off x="1219200" y="381000"/>
            <a:ext cx="6554449" cy="12192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323850" y="188913"/>
            <a:ext cx="8229600" cy="1152525"/>
          </a:xfrm>
        </p:spPr>
        <p:txBody>
          <a:bodyPr>
            <a:normAutofit/>
          </a:bodyPr>
          <a:lstStyle/>
          <a:p>
            <a:pPr eaLnBrk="1" hangingPunct="1"/>
            <a:r>
              <a:rPr lang="en-GB" sz="3200" b="1" dirty="0" smtClean="0"/>
              <a:t>Data/Information Sharing Agreements</a:t>
            </a:r>
            <a:endParaRPr lang="en-GB" sz="3200" b="1" i="1" dirty="0" smtClean="0"/>
          </a:p>
        </p:txBody>
      </p:sp>
      <p:sp>
        <p:nvSpPr>
          <p:cNvPr id="49155" name="Rectangle 3"/>
          <p:cNvSpPr>
            <a:spLocks noGrp="1" noChangeArrowheads="1"/>
          </p:cNvSpPr>
          <p:nvPr>
            <p:ph type="body" idx="1"/>
          </p:nvPr>
        </p:nvSpPr>
        <p:spPr>
          <a:xfrm>
            <a:off x="395288" y="1447800"/>
            <a:ext cx="8229600" cy="5029200"/>
          </a:xfrm>
        </p:spPr>
        <p:txBody>
          <a:bodyPr>
            <a:normAutofit lnSpcReduction="10000"/>
          </a:bodyPr>
          <a:lstStyle/>
          <a:p>
            <a:r>
              <a:rPr lang="en-GB" sz="2800" dirty="0" smtClean="0"/>
              <a:t>Whenever </a:t>
            </a:r>
            <a:r>
              <a:rPr lang="en-GB" sz="2800" dirty="0"/>
              <a:t>a controller uses a processor, there must be a written contract (or other legal act) in place</a:t>
            </a:r>
            <a:r>
              <a:rPr lang="en-GB" sz="2800" i="1" dirty="0" smtClean="0">
                <a:solidFill>
                  <a:srgbClr val="FF0000"/>
                </a:solidFill>
              </a:rPr>
              <a:t>. (Best practice – start designing the data processing contracts at the same time as the service contracts are designed)</a:t>
            </a:r>
            <a:endParaRPr lang="en-GB" sz="2800" i="1" dirty="0">
              <a:solidFill>
                <a:srgbClr val="FF0000"/>
              </a:solidFill>
            </a:endParaRPr>
          </a:p>
          <a:p>
            <a:r>
              <a:rPr lang="en-GB" sz="2800" dirty="0"/>
              <a:t>The contract is important so that both parties understand their responsibilities and liabilities.</a:t>
            </a:r>
          </a:p>
          <a:p>
            <a:r>
              <a:rPr lang="en-GB" sz="2800" dirty="0"/>
              <a:t>The GDPR sets out what needs to be included in the contract.</a:t>
            </a:r>
          </a:p>
          <a:p>
            <a:r>
              <a:rPr lang="en-GB" sz="2800" dirty="0"/>
              <a:t>If a processor uses another organisation (</a:t>
            </a:r>
            <a:r>
              <a:rPr lang="en-GB" sz="2800" dirty="0" err="1"/>
              <a:t>ie</a:t>
            </a:r>
            <a:r>
              <a:rPr lang="en-GB" sz="2800" dirty="0"/>
              <a:t> a sub-processor) </a:t>
            </a:r>
            <a:r>
              <a:rPr lang="en-GB" sz="2800" dirty="0" smtClean="0"/>
              <a:t> it </a:t>
            </a:r>
            <a:r>
              <a:rPr lang="en-GB" sz="2800" dirty="0"/>
              <a:t>needs to have a written contract in place with that sub-processor.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323850" y="188913"/>
            <a:ext cx="8229600" cy="1152525"/>
          </a:xfrm>
        </p:spPr>
        <p:txBody>
          <a:bodyPr>
            <a:normAutofit/>
          </a:bodyPr>
          <a:lstStyle/>
          <a:p>
            <a:pPr eaLnBrk="1" hangingPunct="1"/>
            <a:r>
              <a:rPr lang="en-GB" sz="3200" b="1" dirty="0" smtClean="0"/>
              <a:t>Data/Information Sharing Agreements</a:t>
            </a:r>
            <a:endParaRPr lang="en-GB" sz="3200" b="1" i="1" dirty="0" smtClean="0"/>
          </a:p>
        </p:txBody>
      </p:sp>
      <p:sp>
        <p:nvSpPr>
          <p:cNvPr id="49155" name="Rectangle 3"/>
          <p:cNvSpPr>
            <a:spLocks noGrp="1" noChangeArrowheads="1"/>
          </p:cNvSpPr>
          <p:nvPr>
            <p:ph type="body" idx="1"/>
          </p:nvPr>
        </p:nvSpPr>
        <p:spPr>
          <a:xfrm>
            <a:off x="395288" y="1143000"/>
            <a:ext cx="8229600" cy="5410200"/>
          </a:xfrm>
        </p:spPr>
        <p:txBody>
          <a:bodyPr>
            <a:normAutofit/>
          </a:bodyPr>
          <a:lstStyle/>
          <a:p>
            <a:r>
              <a:rPr lang="en-GB" sz="2800" dirty="0"/>
              <a:t>The contract (or other legal act) sets out details of the processing including:</a:t>
            </a:r>
          </a:p>
          <a:p>
            <a:r>
              <a:rPr lang="en-GB" sz="2800" dirty="0"/>
              <a:t>☐ the subject matter of the processing;</a:t>
            </a:r>
          </a:p>
          <a:p>
            <a:r>
              <a:rPr lang="en-GB" sz="2800" dirty="0"/>
              <a:t>☐ the duration of the processing;</a:t>
            </a:r>
          </a:p>
          <a:p>
            <a:r>
              <a:rPr lang="en-GB" sz="2800" dirty="0"/>
              <a:t>☐ the nature and purpose of the processing;</a:t>
            </a:r>
          </a:p>
          <a:p>
            <a:r>
              <a:rPr lang="en-GB" sz="2800" dirty="0"/>
              <a:t>☐ the type of personal data involved;</a:t>
            </a:r>
          </a:p>
          <a:p>
            <a:r>
              <a:rPr lang="en-GB" sz="2800" dirty="0"/>
              <a:t>☐ the categories of data subject;</a:t>
            </a:r>
          </a:p>
          <a:p>
            <a:r>
              <a:rPr lang="en-GB" sz="2800" dirty="0"/>
              <a:t>☐ the controller’s obligations and rights</a:t>
            </a:r>
            <a:r>
              <a:rPr lang="en-GB" sz="2800" dirty="0" smtClean="0"/>
              <a:t>. </a:t>
            </a:r>
            <a:r>
              <a:rPr lang="en-GB" sz="2800" i="1" dirty="0" smtClean="0">
                <a:solidFill>
                  <a:srgbClr val="FF0000"/>
                </a:solidFill>
              </a:rPr>
              <a:t>(</a:t>
            </a:r>
            <a:r>
              <a:rPr lang="en-GB" sz="2800" i="1" dirty="0" smtClean="0">
                <a:solidFill>
                  <a:srgbClr val="FF0000"/>
                </a:solidFill>
              </a:rPr>
              <a:t>compare private citizen </a:t>
            </a:r>
            <a:r>
              <a:rPr lang="en-GB" sz="2800" i="1" dirty="0" smtClean="0">
                <a:solidFill>
                  <a:srgbClr val="FF0000"/>
                </a:solidFill>
              </a:rPr>
              <a:t>contract with Amazon, Google, </a:t>
            </a:r>
            <a:r>
              <a:rPr lang="en-GB" sz="2800" i="1" dirty="0" err="1" smtClean="0">
                <a:solidFill>
                  <a:srgbClr val="FF0000"/>
                </a:solidFill>
              </a:rPr>
              <a:t>Facebook</a:t>
            </a:r>
            <a:r>
              <a:rPr lang="en-GB" sz="2800" i="1" dirty="0" smtClean="0">
                <a:solidFill>
                  <a:srgbClr val="FF0000"/>
                </a:solidFill>
              </a:rPr>
              <a:t> etc)</a:t>
            </a:r>
            <a:endParaRPr lang="en-GB"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323850" y="188913"/>
            <a:ext cx="8229600" cy="1152525"/>
          </a:xfrm>
        </p:spPr>
        <p:txBody>
          <a:bodyPr>
            <a:normAutofit/>
          </a:bodyPr>
          <a:lstStyle/>
          <a:p>
            <a:pPr eaLnBrk="1" hangingPunct="1"/>
            <a:r>
              <a:rPr lang="en-GB" sz="3200" b="1" dirty="0" smtClean="0"/>
              <a:t>Data/Information Sharing Agreements</a:t>
            </a:r>
            <a:endParaRPr lang="en-GB" sz="3200" b="1" i="1" dirty="0" smtClean="0"/>
          </a:p>
        </p:txBody>
      </p:sp>
      <p:sp>
        <p:nvSpPr>
          <p:cNvPr id="49155" name="Rectangle 3"/>
          <p:cNvSpPr>
            <a:spLocks noGrp="1" noChangeArrowheads="1"/>
          </p:cNvSpPr>
          <p:nvPr>
            <p:ph type="body" idx="1"/>
          </p:nvPr>
        </p:nvSpPr>
        <p:spPr>
          <a:xfrm>
            <a:off x="395288" y="1447800"/>
            <a:ext cx="8229600" cy="4502150"/>
          </a:xfrm>
        </p:spPr>
        <p:txBody>
          <a:bodyPr>
            <a:normAutofit/>
          </a:bodyPr>
          <a:lstStyle/>
          <a:p>
            <a:r>
              <a:rPr lang="en-GB" sz="2800" dirty="0" smtClean="0"/>
              <a:t>☐ the </a:t>
            </a:r>
            <a:r>
              <a:rPr lang="en-GB" sz="2800" dirty="0"/>
              <a:t>processor must </a:t>
            </a:r>
            <a:r>
              <a:rPr lang="en-GB" sz="2800" dirty="0" smtClean="0"/>
              <a:t>help </a:t>
            </a:r>
            <a:r>
              <a:rPr lang="en-GB" sz="2800" dirty="0"/>
              <a:t>the controller respond to requests from individuals to exercise their rights</a:t>
            </a:r>
            <a:r>
              <a:rPr lang="en-GB" sz="2800" dirty="0" smtClean="0"/>
              <a:t>;</a:t>
            </a:r>
          </a:p>
          <a:p>
            <a:pPr>
              <a:buNone/>
            </a:pPr>
            <a:endParaRPr lang="en-GB" sz="2800" dirty="0"/>
          </a:p>
          <a:p>
            <a:r>
              <a:rPr lang="en-GB" sz="2800" dirty="0"/>
              <a:t>☐ </a:t>
            </a:r>
            <a:r>
              <a:rPr lang="en-GB" sz="2800" dirty="0" smtClean="0"/>
              <a:t>the </a:t>
            </a:r>
            <a:r>
              <a:rPr lang="en-GB" sz="2800" dirty="0"/>
              <a:t>processor must assist the </a:t>
            </a:r>
            <a:r>
              <a:rPr lang="en-GB" sz="2800" dirty="0" smtClean="0"/>
              <a:t>controller </a:t>
            </a:r>
            <a:r>
              <a:rPr lang="en-GB" sz="2800" dirty="0"/>
              <a:t>in relation to the security of processing, the notification of personal data breaches and data protection impact assessments</a:t>
            </a:r>
            <a:r>
              <a:rPr lang="en-GB" sz="2800" dirty="0" smtClean="0"/>
              <a:t>;</a:t>
            </a:r>
            <a:endParaRPr lang="en-GB"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323850" y="188913"/>
            <a:ext cx="8229600" cy="1152525"/>
          </a:xfrm>
        </p:spPr>
        <p:txBody>
          <a:bodyPr>
            <a:normAutofit/>
          </a:bodyPr>
          <a:lstStyle/>
          <a:p>
            <a:pPr eaLnBrk="1" hangingPunct="1"/>
            <a:r>
              <a:rPr lang="en-GB" sz="3200" b="1" dirty="0" smtClean="0"/>
              <a:t>Data/Information Sharing Agreements</a:t>
            </a:r>
            <a:endParaRPr lang="en-GB" sz="3200" b="1" i="1" dirty="0" smtClean="0"/>
          </a:p>
        </p:txBody>
      </p:sp>
      <p:sp>
        <p:nvSpPr>
          <p:cNvPr id="49155" name="Rectangle 3"/>
          <p:cNvSpPr>
            <a:spLocks noGrp="1" noChangeArrowheads="1"/>
          </p:cNvSpPr>
          <p:nvPr>
            <p:ph type="body" idx="1"/>
          </p:nvPr>
        </p:nvSpPr>
        <p:spPr>
          <a:xfrm>
            <a:off x="395288" y="1447800"/>
            <a:ext cx="8229600" cy="4502150"/>
          </a:xfrm>
        </p:spPr>
        <p:txBody>
          <a:bodyPr>
            <a:normAutofit lnSpcReduction="10000"/>
          </a:bodyPr>
          <a:lstStyle/>
          <a:p>
            <a:r>
              <a:rPr lang="en-GB" sz="2800" dirty="0" smtClean="0"/>
              <a:t>☐</a:t>
            </a:r>
            <a:r>
              <a:rPr lang="en-GB" sz="2800" dirty="0"/>
              <a:t> the processor must delete or return all personal data to the controller </a:t>
            </a:r>
            <a:r>
              <a:rPr lang="en-GB" sz="2800" dirty="0" smtClean="0"/>
              <a:t>at </a:t>
            </a:r>
            <a:r>
              <a:rPr lang="en-GB" sz="2800" dirty="0"/>
              <a:t>the end of the contract, and </a:t>
            </a:r>
            <a:r>
              <a:rPr lang="en-GB" sz="2800" dirty="0" smtClean="0"/>
              <a:t>must </a:t>
            </a:r>
            <a:r>
              <a:rPr lang="en-GB" sz="2800" dirty="0"/>
              <a:t>also delete existing personal data unless the law requires its storage; </a:t>
            </a:r>
            <a:r>
              <a:rPr lang="en-GB" sz="2800" dirty="0" smtClean="0"/>
              <a:t>and</a:t>
            </a:r>
          </a:p>
          <a:p>
            <a:endParaRPr lang="en-GB" sz="2800" dirty="0"/>
          </a:p>
          <a:p>
            <a:r>
              <a:rPr lang="en-GB" sz="2800" dirty="0" smtClean="0"/>
              <a:t>☐the processor </a:t>
            </a:r>
            <a:r>
              <a:rPr lang="en-GB" sz="2800" dirty="0"/>
              <a:t>must submit to audits and inspections. The processor must also give the controller whatever information it needs to ensure they are both meeting their Article 28 </a:t>
            </a:r>
            <a:r>
              <a:rPr lang="en-GB" sz="2800" dirty="0" smtClean="0"/>
              <a:t>(processor) obligations</a:t>
            </a:r>
            <a:r>
              <a:rPr lang="en-GB" sz="2800" dirty="0"/>
              <a:t>.</a:t>
            </a:r>
          </a:p>
          <a:p>
            <a:endParaRPr lang="en-GB"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133600"/>
            <a:ext cx="8305800" cy="3992563"/>
          </a:xfrm>
        </p:spPr>
        <p:txBody>
          <a:bodyPr>
            <a:normAutofit/>
          </a:bodyPr>
          <a:lstStyle/>
          <a:p>
            <a:pPr algn="ctr"/>
            <a:r>
              <a:rPr lang="en-GB" sz="7200" dirty="0" smtClean="0">
                <a:solidFill>
                  <a:srgbClr val="FF0000"/>
                </a:solidFill>
              </a:rPr>
              <a:t>Data Protection </a:t>
            </a:r>
            <a:r>
              <a:rPr lang="en-GB" sz="7200" dirty="0">
                <a:solidFill>
                  <a:srgbClr val="FF0000"/>
                </a:solidFill>
              </a:rPr>
              <a:t>Impact </a:t>
            </a:r>
            <a:r>
              <a:rPr lang="en-GB" sz="7200" dirty="0" smtClean="0">
                <a:solidFill>
                  <a:srgbClr val="FF0000"/>
                </a:solidFill>
              </a:rPr>
              <a:t>Assessments </a:t>
            </a:r>
          </a:p>
        </p:txBody>
      </p:sp>
      <p:pic>
        <p:nvPicPr>
          <p:cNvPr id="29698" name="Picture 2" descr="GNU Solidario - Health &amp; Education with Free Software"/>
          <p:cNvPicPr>
            <a:picLocks noChangeAspect="1" noChangeArrowheads="1"/>
          </p:cNvPicPr>
          <p:nvPr/>
        </p:nvPicPr>
        <p:blipFill>
          <a:blip r:embed="rId2" cstate="print"/>
          <a:srcRect/>
          <a:stretch>
            <a:fillRect/>
          </a:stretch>
        </p:blipFill>
        <p:spPr bwMode="auto">
          <a:xfrm>
            <a:off x="1219200" y="381000"/>
            <a:ext cx="6554449" cy="12192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smtClean="0"/>
              <a:t>Data Protection Impact assessment</a:t>
            </a:r>
            <a:endParaRPr lang="en-GB" sz="3200" b="1" dirty="0"/>
          </a:p>
        </p:txBody>
      </p:sp>
      <p:sp>
        <p:nvSpPr>
          <p:cNvPr id="3" name="Content Placeholder 2"/>
          <p:cNvSpPr>
            <a:spLocks noGrp="1"/>
          </p:cNvSpPr>
          <p:nvPr>
            <p:ph idx="1"/>
          </p:nvPr>
        </p:nvSpPr>
        <p:spPr/>
        <p:txBody>
          <a:bodyPr>
            <a:normAutofit fontScale="85000" lnSpcReduction="10000"/>
          </a:bodyPr>
          <a:lstStyle/>
          <a:p>
            <a:r>
              <a:rPr lang="en-GB" baseline="30000" dirty="0" smtClean="0"/>
              <a:t>1</a:t>
            </a:r>
            <a:r>
              <a:rPr lang="en-GB" dirty="0" smtClean="0"/>
              <a:t>Where.. processing…is </a:t>
            </a:r>
            <a:r>
              <a:rPr lang="en-GB" dirty="0"/>
              <a:t>likely to result in a high risk to the rights and freedoms of natural persons, the controller </a:t>
            </a:r>
            <a:r>
              <a:rPr lang="en-GB" dirty="0" smtClean="0"/>
              <a:t>shall, </a:t>
            </a:r>
            <a:r>
              <a:rPr lang="en-GB" dirty="0"/>
              <a:t>carry out an assessment of the impact of the envisaged processing operations </a:t>
            </a:r>
            <a:r>
              <a:rPr lang="en-GB" i="1" dirty="0"/>
              <a:t> </a:t>
            </a:r>
            <a:r>
              <a:rPr lang="en-GB" i="1" dirty="0" smtClean="0">
                <a:solidFill>
                  <a:srgbClr val="FF0000"/>
                </a:solidFill>
              </a:rPr>
              <a:t> (Best practice – start the data protection impact assessment at the same time as designing the service contract - not two weeks before the service starts!)</a:t>
            </a:r>
            <a:endParaRPr lang="en-GB" i="1" dirty="0" smtClean="0"/>
          </a:p>
          <a:p>
            <a:r>
              <a:rPr lang="en-GB" dirty="0" smtClean="0"/>
              <a:t>The </a:t>
            </a:r>
            <a:r>
              <a:rPr lang="en-GB" dirty="0" smtClean="0"/>
              <a:t>relevant </a:t>
            </a:r>
            <a:r>
              <a:rPr lang="en-GB" dirty="0" smtClean="0">
                <a:solidFill>
                  <a:srgbClr val="FF0000"/>
                </a:solidFill>
              </a:rPr>
              <a:t>national</a:t>
            </a:r>
            <a:r>
              <a:rPr lang="en-GB" dirty="0" smtClean="0"/>
              <a:t> supervisory </a:t>
            </a:r>
            <a:r>
              <a:rPr lang="en-GB" dirty="0" smtClean="0"/>
              <a:t>authority lists the processing operations which are subject to the requirement for a data protection impact assessment:</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623</TotalTime>
  <Words>1108</Words>
  <Application>Microsoft Office PowerPoint</Application>
  <PresentationFormat>On-screen Show (4:3)</PresentationFormat>
  <Paragraphs>100</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Slide 1</vt:lpstr>
      <vt:lpstr>The EU GDPR and the DPO Data Protection Officer function December 13th 2019</vt:lpstr>
      <vt:lpstr>Slide 3</vt:lpstr>
      <vt:lpstr>Data/Information Sharing Agreements</vt:lpstr>
      <vt:lpstr>Data/Information Sharing Agreements</vt:lpstr>
      <vt:lpstr>Data/Information Sharing Agreements</vt:lpstr>
      <vt:lpstr>Data/Information Sharing Agreements</vt:lpstr>
      <vt:lpstr>Slide 8</vt:lpstr>
      <vt:lpstr>Data Protection Impact assessment</vt:lpstr>
      <vt:lpstr>Data Protection Impact assessment</vt:lpstr>
      <vt:lpstr>Data Protection Impact assessment</vt:lpstr>
      <vt:lpstr>Data Protection Impact assessment</vt:lpstr>
      <vt:lpstr>Data Protection Impact assessment</vt:lpstr>
      <vt:lpstr>Data Protection Impact assessment</vt:lpstr>
      <vt:lpstr>Data Protection Impact assessment</vt:lpstr>
      <vt:lpstr>Data Protection Impact assessment</vt:lpstr>
      <vt:lpstr>Data Protection Impact assessment</vt:lpstr>
      <vt:lpstr>Data Protection Impact assessment</vt:lpstr>
      <vt:lpstr>Data Protection Impact assessment</vt:lpstr>
      <vt:lpstr>Data Protection Impact assessment</vt:lpstr>
      <vt:lpstr>Slide 21</vt:lpstr>
      <vt:lpstr>Data Security – BMA Suggested requirements (controllers) to comply with the EU GDPR </vt:lpstr>
      <vt:lpstr>Data Security – Requirements (controllers) to comply with the EU GDPR </vt:lpstr>
      <vt:lpstr>Data Security – Requirements (controllers) to comply with the EU GDPR </vt:lpstr>
      <vt:lpstr>Data Security – Requirements (controllers) to comply with the EU GDPR </vt:lpstr>
      <vt:lpstr>Slide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PB Owner</dc:creator>
  <cp:lastModifiedBy>PB Owner</cp:lastModifiedBy>
  <cp:revision>82</cp:revision>
  <dcterms:created xsi:type="dcterms:W3CDTF">2019-11-23T09:48:38Z</dcterms:created>
  <dcterms:modified xsi:type="dcterms:W3CDTF">2019-12-01T06:20:22Z</dcterms:modified>
</cp:coreProperties>
</file>