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7" r:id="rId3"/>
    <p:sldId id="358" r:id="rId4"/>
    <p:sldId id="338" r:id="rId5"/>
    <p:sldId id="348" r:id="rId6"/>
    <p:sldId id="367" r:id="rId7"/>
    <p:sldId id="359" r:id="rId8"/>
    <p:sldId id="351" r:id="rId9"/>
    <p:sldId id="349" r:id="rId10"/>
    <p:sldId id="329" r:id="rId11"/>
    <p:sldId id="330" r:id="rId12"/>
    <p:sldId id="331" r:id="rId13"/>
    <p:sldId id="350" r:id="rId14"/>
    <p:sldId id="328" r:id="rId15"/>
    <p:sldId id="333" r:id="rId16"/>
    <p:sldId id="312" r:id="rId17"/>
    <p:sldId id="363" r:id="rId18"/>
    <p:sldId id="364" r:id="rId19"/>
    <p:sldId id="332" r:id="rId20"/>
    <p:sldId id="362" r:id="rId21"/>
    <p:sldId id="334" r:id="rId22"/>
    <p:sldId id="360" r:id="rId23"/>
    <p:sldId id="366" r:id="rId24"/>
    <p:sldId id="368" r:id="rId2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5.62%"/>
    <p:restoredTop sz="94.66%"/>
  </p:normalViewPr>
  <p:slideViewPr>
    <p:cSldViewPr snapToGrid="0">
      <p:cViewPr varScale="1">
        <p:scale>
          <a:sx n="78" d="100"/>
          <a:sy n="78" d="100"/>
        </p:scale>
        <p:origin x="7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notesMaster" Target="notesMasters/notesMaster1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slide" Target="slides/slide24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29" Type="http://purl.oclc.org/ooxml/officeDocument/relationships/viewProps" Target="view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slide" Target="slides/slide23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presProps" Target="presProps.xml"/><Relationship Id="rId10" Type="http://purl.oclc.org/ooxml/officeDocument/relationships/slide" Target="slides/slide9.xml"/><Relationship Id="rId19" Type="http://purl.oclc.org/ooxml/officeDocument/relationships/slide" Target="slides/slide18.xml"/><Relationship Id="rId31" Type="http://purl.oclc.org/ooxml/officeDocument/relationships/tableStyles" Target="tableStyles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handoutMaster" Target="handoutMasters/handoutMaster1.xml"/><Relationship Id="rId30" Type="http://purl.oclc.org/ooxml/officeDocument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purl.oclc.org/ooxml/officeDocument/relationships/image" Target="../media/image24.svg"/><Relationship Id="rId3" Type="http://purl.oclc.org/ooxml/officeDocument/relationships/image" Target="../media/image17.png"/><Relationship Id="rId7" Type="http://purl.oclc.org/ooxml/officeDocument/relationships/image" Target="../media/image19.png"/><Relationship Id="rId2" Type="http://purl.oclc.org/ooxml/officeDocument/relationships/image" Target="../media/image18.svg"/><Relationship Id="rId1" Type="http://purl.oclc.org/ooxml/officeDocument/relationships/image" Target="../media/image16.png"/><Relationship Id="rId6" Type="http://purl.oclc.org/ooxml/officeDocument/relationships/image" Target="../media/image22.svg"/><Relationship Id="rId5" Type="http://purl.oclc.org/ooxml/officeDocument/relationships/image" Target="../media/image18.png"/><Relationship Id="rId10" Type="http://purl.oclc.org/ooxml/officeDocument/relationships/image" Target="../media/image26.svg"/><Relationship Id="rId4" Type="http://purl.oclc.org/ooxml/officeDocument/relationships/image" Target="../media/image20.svg"/><Relationship Id="rId9" Type="http://purl.oclc.org/ooxml/officeDocument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purl.oclc.org/ooxml/officeDocument/relationships/image" Target="../media/image24.svg"/><Relationship Id="rId3" Type="http://purl.oclc.org/ooxml/officeDocument/relationships/image" Target="../media/image17.png"/><Relationship Id="rId7" Type="http://purl.oclc.org/ooxml/officeDocument/relationships/image" Target="../media/image19.png"/><Relationship Id="rId2" Type="http://purl.oclc.org/ooxml/officeDocument/relationships/image" Target="../media/image18.svg"/><Relationship Id="rId1" Type="http://purl.oclc.org/ooxml/officeDocument/relationships/image" Target="../media/image16.png"/><Relationship Id="rId6" Type="http://purl.oclc.org/ooxml/officeDocument/relationships/image" Target="../media/image22.svg"/><Relationship Id="rId5" Type="http://purl.oclc.org/ooxml/officeDocument/relationships/image" Target="../media/image18.png"/><Relationship Id="rId10" Type="http://purl.oclc.org/ooxml/officeDocument/relationships/image" Target="../media/image26.svg"/><Relationship Id="rId4" Type="http://purl.oclc.org/ooxml/officeDocument/relationships/image" Target="../media/image20.svg"/><Relationship Id="rId9" Type="http://purl.oclc.org/ooxml/officeDocument/relationships/image" Target="../media/image20.png"/></Relationships>
</file>

<file path=ppt/diagrams/colors1.xml><?xml version="1.0" encoding="utf-8"?>
<dgm:colorsDef xmlns:dgm="http://purl.oclc.org/ooxml/drawingml/diagram" xmlns:a="http://purl.oclc.org/ooxml/drawingml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%"/>
      </a:schemeClr>
      <a:schemeClr val="accent3">
        <a:alpha val="50%"/>
      </a:schemeClr>
      <a:schemeClr val="accent4">
        <a:alpha val="50%"/>
      </a:schemeClr>
      <a:schemeClr val="accent5">
        <a:alpha val="50%"/>
      </a:schemeClr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%"/>
      </a:schemeClr>
      <a:schemeClr val="accent3">
        <a:tint val="50%"/>
      </a:schemeClr>
      <a:schemeClr val="accent4">
        <a:tint val="50%"/>
      </a:schemeClr>
      <a:schemeClr val="accent5">
        <a:tint val="50%"/>
      </a:schemeClr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%"/>
      </a:schemeClr>
      <a:schemeClr val="accent2">
        <a:tint val="2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%"/>
      </a:schemeClr>
      <a:schemeClr val="accent2">
        <a:tint val="2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%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%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%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%"/>
        <a:alpha val="90%"/>
      </a:schemeClr>
      <a:schemeClr val="accent3">
        <a:tint val="40%"/>
        <a:alpha val="90%"/>
      </a:schemeClr>
      <a:schemeClr val="accent4">
        <a:tint val="40%"/>
        <a:alpha val="90%"/>
      </a:schemeClr>
      <a:schemeClr val="accent5">
        <a:tint val="40%"/>
        <a:alpha val="90%"/>
      </a:schemeClr>
      <a:schemeClr val="accent6">
        <a:tint val="40%"/>
        <a:alpha val="90%"/>
      </a:schemeClr>
    </dgm:fillClrLst>
    <dgm:linClrLst meth="repeat">
      <a:schemeClr val="accent2">
        <a:tint val="40%"/>
        <a:alpha val="90%"/>
      </a:schemeClr>
      <a:schemeClr val="accent3">
        <a:tint val="40%"/>
        <a:alpha val="90%"/>
      </a:schemeClr>
      <a:schemeClr val="accent4">
        <a:tint val="40%"/>
        <a:alpha val="90%"/>
      </a:schemeClr>
      <a:schemeClr val="accent5">
        <a:tint val="40%"/>
        <a:alpha val="90%"/>
      </a:schemeClr>
      <a:schemeClr val="accent6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%"/>
        <a:alpha val="90%"/>
      </a:schemeClr>
      <a:schemeClr val="accent3">
        <a:tint val="40%"/>
        <a:alpha val="90%"/>
      </a:schemeClr>
      <a:schemeClr val="accent4">
        <a:tint val="40%"/>
        <a:alpha val="90%"/>
      </a:schemeClr>
      <a:schemeClr val="accent5">
        <a:tint val="40%"/>
        <a:alpha val="90%"/>
      </a:schemeClr>
      <a:schemeClr val="accent6">
        <a:tint val="40%"/>
        <a:alpha val="90%"/>
      </a:schemeClr>
    </dgm:fillClrLst>
    <dgm:linClrLst meth="repeat">
      <a:schemeClr val="accent2">
        <a:tint val="40%"/>
        <a:alpha val="90%"/>
      </a:schemeClr>
      <a:schemeClr val="accent3">
        <a:tint val="40%"/>
        <a:alpha val="90%"/>
      </a:schemeClr>
      <a:schemeClr val="accent4">
        <a:tint val="40%"/>
        <a:alpha val="90%"/>
      </a:schemeClr>
      <a:schemeClr val="accent5">
        <a:tint val="40%"/>
        <a:alpha val="90%"/>
      </a:schemeClr>
      <a:schemeClr val="accent6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%"/>
        <a:alpha val="90%"/>
      </a:schemeClr>
      <a:schemeClr val="accent3">
        <a:tint val="40%"/>
        <a:alpha val="90%"/>
      </a:schemeClr>
      <a:schemeClr val="accent4">
        <a:tint val="40%"/>
        <a:alpha val="90%"/>
      </a:schemeClr>
      <a:schemeClr val="accent5">
        <a:tint val="40%"/>
        <a:alpha val="90%"/>
      </a:schemeClr>
      <a:schemeClr val="accent6">
        <a:tint val="40%"/>
        <a:alpha val="90%"/>
      </a:schemeClr>
    </dgm:fillClrLst>
    <dgm:linClrLst meth="repeat">
      <a:schemeClr val="accent2">
        <a:tint val="40%"/>
        <a:alpha val="90%"/>
      </a:schemeClr>
      <a:schemeClr val="accent3">
        <a:tint val="40%"/>
        <a:alpha val="90%"/>
      </a:schemeClr>
      <a:schemeClr val="accent4">
        <a:tint val="40%"/>
        <a:alpha val="90%"/>
      </a:schemeClr>
      <a:schemeClr val="accent5">
        <a:tint val="40%"/>
        <a:alpha val="90%"/>
      </a:schemeClr>
      <a:schemeClr val="accent6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%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D5422836-EE4D-4BBA-BC98-834F82D10A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B6254E-162E-45EF-B165-DE6EC4684D3A}">
      <dgm:prSet/>
      <dgm:spPr/>
      <dgm:t>
        <a:bodyPr/>
        <a:lstStyle/>
        <a:p>
          <a:endParaRPr lang="en-US" dirty="0"/>
        </a:p>
      </dgm:t>
    </dgm:pt>
    <dgm:pt modelId="{6AEB945A-3447-4AC7-BA98-DDA678EAEBF0}" type="parTrans" cxnId="{96D44075-B53C-4B46-9064-71B4AC5C2CF3}">
      <dgm:prSet/>
      <dgm:spPr/>
      <dgm:t>
        <a:bodyPr/>
        <a:lstStyle/>
        <a:p>
          <a:endParaRPr lang="en-US"/>
        </a:p>
      </dgm:t>
    </dgm:pt>
    <dgm:pt modelId="{FAD984C0-348B-4257-9CF0-FF085BEB3667}" type="sibTrans" cxnId="{96D44075-B53C-4B46-9064-71B4AC5C2CF3}">
      <dgm:prSet/>
      <dgm:spPr/>
      <dgm:t>
        <a:bodyPr/>
        <a:lstStyle/>
        <a:p>
          <a:endParaRPr lang="en-US"/>
        </a:p>
      </dgm:t>
    </dgm:pt>
    <dgm:pt modelId="{19B64014-A384-40E9-94CE-C9C5154AD6FF}">
      <dgm:prSet/>
      <dgm:spPr/>
      <dgm:t>
        <a:bodyPr/>
        <a:lstStyle/>
        <a:p>
          <a:r>
            <a:rPr lang="en-US" b="0" i="0"/>
            <a:t>Establishment of conditions of national policy suited to safe governmental support and participation in THENHIA implementations</a:t>
          </a:r>
          <a:endParaRPr lang="en-US"/>
        </a:p>
      </dgm:t>
    </dgm:pt>
    <dgm:pt modelId="{841BBD89-2ECD-450E-A9A2-3F2D8E2FD43F}" type="parTrans" cxnId="{3D180981-117D-4B6F-8C79-30B762761684}">
      <dgm:prSet/>
      <dgm:spPr/>
      <dgm:t>
        <a:bodyPr/>
        <a:lstStyle/>
        <a:p>
          <a:endParaRPr lang="en-US"/>
        </a:p>
      </dgm:t>
    </dgm:pt>
    <dgm:pt modelId="{138F20B8-4AD5-4BD5-8C8F-2BB461E87857}" type="sibTrans" cxnId="{3D180981-117D-4B6F-8C79-30B762761684}">
      <dgm:prSet/>
      <dgm:spPr/>
      <dgm:t>
        <a:bodyPr/>
        <a:lstStyle/>
        <a:p>
          <a:endParaRPr lang="en-US"/>
        </a:p>
      </dgm:t>
    </dgm:pt>
    <dgm:pt modelId="{75DA445A-5FA4-4478-B451-058C1E7B8B54}">
      <dgm:prSet/>
      <dgm:spPr/>
      <dgm:t>
        <a:bodyPr/>
        <a:lstStyle/>
        <a:p>
          <a:r>
            <a:rPr lang="en-US" b="0" i="0"/>
            <a:t>Establishment of appropriate entrepreneurial grounds for industrial participation in THENHIA implementations</a:t>
          </a:r>
          <a:endParaRPr lang="en-US"/>
        </a:p>
      </dgm:t>
    </dgm:pt>
    <dgm:pt modelId="{B5A020D0-37E7-485A-A26F-03877750276C}" type="parTrans" cxnId="{759745D3-B8C9-4E79-819C-4EFFAFC80750}">
      <dgm:prSet/>
      <dgm:spPr/>
      <dgm:t>
        <a:bodyPr/>
        <a:lstStyle/>
        <a:p>
          <a:endParaRPr lang="en-US"/>
        </a:p>
      </dgm:t>
    </dgm:pt>
    <dgm:pt modelId="{6E1DC435-BFB2-480B-8197-048C269F7E2F}" type="sibTrans" cxnId="{759745D3-B8C9-4E79-819C-4EFFAFC80750}">
      <dgm:prSet/>
      <dgm:spPr/>
      <dgm:t>
        <a:bodyPr/>
        <a:lstStyle/>
        <a:p>
          <a:endParaRPr lang="en-US"/>
        </a:p>
      </dgm:t>
    </dgm:pt>
    <dgm:pt modelId="{297D0B02-6C15-4391-B488-94E33CBEE0B8}">
      <dgm:prSet/>
      <dgm:spPr/>
      <dgm:t>
        <a:bodyPr/>
        <a:lstStyle/>
        <a:p>
          <a:r>
            <a:rPr lang="en-US" b="0" i="0"/>
            <a:t>Establishment of suitable research tasks for participating academic institutions in THENHIA support and implementations</a:t>
          </a:r>
          <a:endParaRPr lang="en-US"/>
        </a:p>
      </dgm:t>
    </dgm:pt>
    <dgm:pt modelId="{E0A1B06F-DD17-4098-B40D-9F7F79C88169}" type="parTrans" cxnId="{1C45F498-886F-475B-A7D0-2B615E647D73}">
      <dgm:prSet/>
      <dgm:spPr/>
      <dgm:t>
        <a:bodyPr/>
        <a:lstStyle/>
        <a:p>
          <a:endParaRPr lang="en-US"/>
        </a:p>
      </dgm:t>
    </dgm:pt>
    <dgm:pt modelId="{B857CD0F-EACE-494C-8C24-2EA46D51080A}" type="sibTrans" cxnId="{1C45F498-886F-475B-A7D0-2B615E647D73}">
      <dgm:prSet/>
      <dgm:spPr/>
      <dgm:t>
        <a:bodyPr/>
        <a:lstStyle/>
        <a:p>
          <a:endParaRPr lang="en-US"/>
        </a:p>
      </dgm:t>
    </dgm:pt>
    <dgm:pt modelId="{76A9AFA1-4231-4A4E-A64A-EF0E7051109C}">
      <dgm:prSet/>
      <dgm:spPr/>
      <dgm:t>
        <a:bodyPr/>
        <a:lstStyle/>
        <a:p>
          <a:r>
            <a:rPr lang="en-US" b="0" i="0"/>
            <a:t>Establishment of National Triple Helix Teams for each participating country</a:t>
          </a:r>
          <a:endParaRPr lang="en-US"/>
        </a:p>
      </dgm:t>
    </dgm:pt>
    <dgm:pt modelId="{3B24D181-89B2-4963-BF92-DFBA5A43239E}" type="parTrans" cxnId="{8AC8A5C2-17B6-48B6-88D7-FAC30162BB19}">
      <dgm:prSet/>
      <dgm:spPr/>
      <dgm:t>
        <a:bodyPr/>
        <a:lstStyle/>
        <a:p>
          <a:endParaRPr lang="en-US"/>
        </a:p>
      </dgm:t>
    </dgm:pt>
    <dgm:pt modelId="{B066117E-00EE-438E-9CF8-F904702214CA}" type="sibTrans" cxnId="{8AC8A5C2-17B6-48B6-88D7-FAC30162BB19}">
      <dgm:prSet/>
      <dgm:spPr/>
      <dgm:t>
        <a:bodyPr/>
        <a:lstStyle/>
        <a:p>
          <a:endParaRPr lang="en-US"/>
        </a:p>
      </dgm:t>
    </dgm:pt>
    <dgm:pt modelId="{1D22C088-80DA-4715-99C1-80398D1083B4}">
      <dgm:prSet/>
      <dgm:spPr/>
      <dgm:t>
        <a:bodyPr/>
        <a:lstStyle/>
        <a:p>
          <a:r>
            <a:rPr lang="en-US" b="0" i="0"/>
            <a:t>Establishment of portal for international partnerships across the African continent.</a:t>
          </a:r>
          <a:endParaRPr lang="en-US"/>
        </a:p>
      </dgm:t>
    </dgm:pt>
    <dgm:pt modelId="{B8B9F2F4-577C-4748-857B-494E4D0CDE7F}" type="parTrans" cxnId="{0E5D973F-E692-418A-B31A-A54BB5C7CAAD}">
      <dgm:prSet/>
      <dgm:spPr/>
      <dgm:t>
        <a:bodyPr/>
        <a:lstStyle/>
        <a:p>
          <a:endParaRPr lang="en-US"/>
        </a:p>
      </dgm:t>
    </dgm:pt>
    <dgm:pt modelId="{CDC392A6-AB9C-4D05-9D48-7074AA4784F6}" type="sibTrans" cxnId="{0E5D973F-E692-418A-B31A-A54BB5C7CAAD}">
      <dgm:prSet/>
      <dgm:spPr/>
      <dgm:t>
        <a:bodyPr/>
        <a:lstStyle/>
        <a:p>
          <a:endParaRPr lang="en-US"/>
        </a:p>
      </dgm:t>
    </dgm:pt>
    <dgm:pt modelId="{802CE186-5B81-4CAC-B918-1E095CB85021}" type="pres">
      <dgm:prSet presAssocID="{D5422836-EE4D-4BBA-BC98-834F82D10A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D6246-6155-4445-997E-2683C8FF2555}" type="pres">
      <dgm:prSet presAssocID="{5EB6254E-162E-45EF-B165-DE6EC4684D3A}" presName="compNode" presStyleCnt="0"/>
      <dgm:spPr/>
    </dgm:pt>
    <dgm:pt modelId="{D773C9CB-6B77-45FC-89EA-EA080CDCE385}" type="pres">
      <dgm:prSet presAssocID="{5EB6254E-162E-45EF-B165-DE6EC4684D3A}" presName="bgRect" presStyleLbl="bgShp" presStyleIdx="0" presStyleCnt="6"/>
      <dgm:spPr/>
    </dgm:pt>
    <dgm:pt modelId="{95659AB4-C112-4FB5-9B26-B249E6F5C8FE}" type="pres">
      <dgm:prSet presAssocID="{5EB6254E-162E-45EF-B165-DE6EC4684D3A}" presName="iconRect" presStyleLbl="node1" presStyleIdx="0" presStyleCnt="6"/>
      <dgm:spPr>
        <a:ln>
          <a:noFill/>
        </a:ln>
      </dgm:spPr>
    </dgm:pt>
    <dgm:pt modelId="{9DF50A2C-C66D-4AAC-91D2-7F1F379C877D}" type="pres">
      <dgm:prSet presAssocID="{5EB6254E-162E-45EF-B165-DE6EC4684D3A}" presName="spaceRect" presStyleCnt="0"/>
      <dgm:spPr/>
    </dgm:pt>
    <dgm:pt modelId="{0C152DE8-1906-4ABE-97F8-D41FFBD3AA65}" type="pres">
      <dgm:prSet presAssocID="{5EB6254E-162E-45EF-B165-DE6EC4684D3A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241462-0A31-4F3C-AE07-E405D18A7F01}" type="pres">
      <dgm:prSet presAssocID="{FAD984C0-348B-4257-9CF0-FF085BEB3667}" presName="sibTrans" presStyleCnt="0"/>
      <dgm:spPr/>
    </dgm:pt>
    <dgm:pt modelId="{4941C6F8-7DF2-4BF9-A61C-9F3020141947}" type="pres">
      <dgm:prSet presAssocID="{19B64014-A384-40E9-94CE-C9C5154AD6FF}" presName="compNode" presStyleCnt="0"/>
      <dgm:spPr/>
    </dgm:pt>
    <dgm:pt modelId="{5648436A-F695-40BF-95BF-550E2E555CD0}" type="pres">
      <dgm:prSet presAssocID="{19B64014-A384-40E9-94CE-C9C5154AD6FF}" presName="bgRect" presStyleLbl="bgShp" presStyleIdx="1" presStyleCnt="6"/>
      <dgm:spPr/>
    </dgm:pt>
    <dgm:pt modelId="{939BEA82-6734-44D4-82DE-7DE8D12CAB6F}" type="pres">
      <dgm:prSet presAssocID="{19B64014-A384-40E9-94CE-C9C5154AD6FF}" presName="iconRect" presStyleLbl="node1" presStyleIdx="1" presStyleCnt="6"/>
      <dgm:spPr>
        <a:blipFill>
          <a:blip xmlns:r="http://purl.oclc.org/ooxml/officeDocument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908629DA-EFE6-4879-829F-76D8740AA2FF}" type="pres">
      <dgm:prSet presAssocID="{19B64014-A384-40E9-94CE-C9C5154AD6FF}" presName="spaceRect" presStyleCnt="0"/>
      <dgm:spPr/>
    </dgm:pt>
    <dgm:pt modelId="{FA2A6D18-283B-4BB9-AF79-9456A76A5C7A}" type="pres">
      <dgm:prSet presAssocID="{19B64014-A384-40E9-94CE-C9C5154AD6FF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23DE5A-28CC-40FF-A12B-769B0E0B7B56}" type="pres">
      <dgm:prSet presAssocID="{138F20B8-4AD5-4BD5-8C8F-2BB461E87857}" presName="sibTrans" presStyleCnt="0"/>
      <dgm:spPr/>
    </dgm:pt>
    <dgm:pt modelId="{4D6157E8-4547-429A-938C-CA90938B20A3}" type="pres">
      <dgm:prSet presAssocID="{75DA445A-5FA4-4478-B451-058C1E7B8B54}" presName="compNode" presStyleCnt="0"/>
      <dgm:spPr/>
    </dgm:pt>
    <dgm:pt modelId="{794E7F31-C273-47D2-A71D-E3176F6AABC1}" type="pres">
      <dgm:prSet presAssocID="{75DA445A-5FA4-4478-B451-058C1E7B8B54}" presName="bgRect" presStyleLbl="bgShp" presStyleIdx="2" presStyleCnt="6"/>
      <dgm:spPr/>
    </dgm:pt>
    <dgm:pt modelId="{87F01FDE-5299-47C9-B668-FEF171A5E205}" type="pres">
      <dgm:prSet presAssocID="{75DA445A-5FA4-4478-B451-058C1E7B8B54}" presName="iconRect" presStyleLbl="node1" presStyleIdx="2" presStyleCnt="6"/>
      <dgm:spPr>
        <a:blipFill>
          <a:blip xmlns:r="http://purl.oclc.org/ooxml/officeDocument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D9C3561-BC86-4454-97E0-99772629C4E5}" type="pres">
      <dgm:prSet presAssocID="{75DA445A-5FA4-4478-B451-058C1E7B8B54}" presName="spaceRect" presStyleCnt="0"/>
      <dgm:spPr/>
    </dgm:pt>
    <dgm:pt modelId="{AE659DC2-A337-4945-BAE7-FF543CA2104D}" type="pres">
      <dgm:prSet presAssocID="{75DA445A-5FA4-4478-B451-058C1E7B8B54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931EED-02F8-4B7A-B379-84B8AA699421}" type="pres">
      <dgm:prSet presAssocID="{6E1DC435-BFB2-480B-8197-048C269F7E2F}" presName="sibTrans" presStyleCnt="0"/>
      <dgm:spPr/>
    </dgm:pt>
    <dgm:pt modelId="{03F97F2F-4444-4DC6-8F1E-65DDCB83451E}" type="pres">
      <dgm:prSet presAssocID="{297D0B02-6C15-4391-B488-94E33CBEE0B8}" presName="compNode" presStyleCnt="0"/>
      <dgm:spPr/>
    </dgm:pt>
    <dgm:pt modelId="{0C1518A8-18E9-4E97-9206-360693FDE64A}" type="pres">
      <dgm:prSet presAssocID="{297D0B02-6C15-4391-B488-94E33CBEE0B8}" presName="bgRect" presStyleLbl="bgShp" presStyleIdx="3" presStyleCnt="6"/>
      <dgm:spPr/>
    </dgm:pt>
    <dgm:pt modelId="{5FECB255-DFDF-4DD8-8184-BC3B44EF6089}" type="pres">
      <dgm:prSet presAssocID="{297D0B02-6C15-4391-B488-94E33CBEE0B8}" presName="iconRect" presStyleLbl="node1" presStyleIdx="3" presStyleCnt="6"/>
      <dgm:spPr>
        <a:blipFill>
          <a:blip xmlns:r="http://purl.oclc.org/ooxml/officeDocument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4FEF8E2-82D9-42F6-AE02-326F833FFF69}" type="pres">
      <dgm:prSet presAssocID="{297D0B02-6C15-4391-B488-94E33CBEE0B8}" presName="spaceRect" presStyleCnt="0"/>
      <dgm:spPr/>
    </dgm:pt>
    <dgm:pt modelId="{E816D002-BCE8-4BAB-95F8-32B9473BECBF}" type="pres">
      <dgm:prSet presAssocID="{297D0B02-6C15-4391-B488-94E33CBEE0B8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D49E6D-0C06-4707-886E-D9E560C6874A}" type="pres">
      <dgm:prSet presAssocID="{B857CD0F-EACE-494C-8C24-2EA46D51080A}" presName="sibTrans" presStyleCnt="0"/>
      <dgm:spPr/>
    </dgm:pt>
    <dgm:pt modelId="{A08257B9-A52C-4D83-8244-9D7E3CBB89BB}" type="pres">
      <dgm:prSet presAssocID="{76A9AFA1-4231-4A4E-A64A-EF0E7051109C}" presName="compNode" presStyleCnt="0"/>
      <dgm:spPr/>
    </dgm:pt>
    <dgm:pt modelId="{6BE39592-FFC1-4F1C-B195-620D4475D46B}" type="pres">
      <dgm:prSet presAssocID="{76A9AFA1-4231-4A4E-A64A-EF0E7051109C}" presName="bgRect" presStyleLbl="bgShp" presStyleIdx="4" presStyleCnt="6"/>
      <dgm:spPr/>
    </dgm:pt>
    <dgm:pt modelId="{4DF2174A-F657-4480-A2C1-BF4885CB62D6}" type="pres">
      <dgm:prSet presAssocID="{76A9AFA1-4231-4A4E-A64A-EF0E7051109C}" presName="iconRect" presStyleLbl="node1" presStyleIdx="4" presStyleCnt="6"/>
      <dgm:spPr>
        <a:blipFill>
          <a:blip xmlns:r="http://purl.oclc.org/ooxml/officeDocument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CFFFCEF-74DF-49D8-A541-EA0281CD1E75}" type="pres">
      <dgm:prSet presAssocID="{76A9AFA1-4231-4A4E-A64A-EF0E7051109C}" presName="spaceRect" presStyleCnt="0"/>
      <dgm:spPr/>
    </dgm:pt>
    <dgm:pt modelId="{DE5F8794-4A7D-47E4-A049-BB2B8066F4E9}" type="pres">
      <dgm:prSet presAssocID="{76A9AFA1-4231-4A4E-A64A-EF0E7051109C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C3BC2A-582A-490C-BC27-EA94B696E273}" type="pres">
      <dgm:prSet presAssocID="{B066117E-00EE-438E-9CF8-F904702214CA}" presName="sibTrans" presStyleCnt="0"/>
      <dgm:spPr/>
    </dgm:pt>
    <dgm:pt modelId="{232F802B-3DCB-4527-B13D-68E8D779F616}" type="pres">
      <dgm:prSet presAssocID="{1D22C088-80DA-4715-99C1-80398D1083B4}" presName="compNode" presStyleCnt="0"/>
      <dgm:spPr/>
    </dgm:pt>
    <dgm:pt modelId="{64C3F647-BE8C-4501-9EDC-0536FAE2ECF0}" type="pres">
      <dgm:prSet presAssocID="{1D22C088-80DA-4715-99C1-80398D1083B4}" presName="bgRect" presStyleLbl="bgShp" presStyleIdx="5" presStyleCnt="6"/>
      <dgm:spPr/>
    </dgm:pt>
    <dgm:pt modelId="{F1ACDDC6-3192-4B94-9978-21BD9F5609A4}" type="pres">
      <dgm:prSet presAssocID="{1D22C088-80DA-4715-99C1-80398D1083B4}" presName="iconRect" presStyleLbl="node1" presStyleIdx="5" presStyleCnt="6"/>
      <dgm:spPr>
        <a:blipFill>
          <a:blip xmlns:r="http://purl.oclc.org/ooxml/officeDocument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frica"/>
        </a:ext>
      </dgm:extLst>
    </dgm:pt>
    <dgm:pt modelId="{3B055F32-FFDA-47D4-8CBD-71125915AAE5}" type="pres">
      <dgm:prSet presAssocID="{1D22C088-80DA-4715-99C1-80398D1083B4}" presName="spaceRect" presStyleCnt="0"/>
      <dgm:spPr/>
    </dgm:pt>
    <dgm:pt modelId="{7D11E996-D8B3-4395-9FD2-46B5661F4F81}" type="pres">
      <dgm:prSet presAssocID="{1D22C088-80DA-4715-99C1-80398D1083B4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4BF38-DAFA-4023-B72F-52E4844B2421}" type="presOf" srcId="{5EB6254E-162E-45EF-B165-DE6EC4684D3A}" destId="{0C152DE8-1906-4ABE-97F8-D41FFBD3AA65}" srcOrd="0" destOrd="0" presId="urn:microsoft.com/office/officeart/2018/2/layout/IconVerticalSolidList"/>
    <dgm:cxn modelId="{282102C2-09F4-4364-A7D9-AE56D63225AF}" type="presOf" srcId="{297D0B02-6C15-4391-B488-94E33CBEE0B8}" destId="{E816D002-BCE8-4BAB-95F8-32B9473BECBF}" srcOrd="0" destOrd="0" presId="urn:microsoft.com/office/officeart/2018/2/layout/IconVerticalSolidList"/>
    <dgm:cxn modelId="{1D8BD392-2208-49E7-89E8-B9F40FF6A38F}" type="presOf" srcId="{1D22C088-80DA-4715-99C1-80398D1083B4}" destId="{7D11E996-D8B3-4395-9FD2-46B5661F4F81}" srcOrd="0" destOrd="0" presId="urn:microsoft.com/office/officeart/2018/2/layout/IconVerticalSolidList"/>
    <dgm:cxn modelId="{03772FD2-640E-410B-AE82-03E57715CD7F}" type="presOf" srcId="{19B64014-A384-40E9-94CE-C9C5154AD6FF}" destId="{FA2A6D18-283B-4BB9-AF79-9456A76A5C7A}" srcOrd="0" destOrd="0" presId="urn:microsoft.com/office/officeart/2018/2/layout/IconVerticalSolidList"/>
    <dgm:cxn modelId="{1C45F498-886F-475B-A7D0-2B615E647D73}" srcId="{D5422836-EE4D-4BBA-BC98-834F82D10A1B}" destId="{297D0B02-6C15-4391-B488-94E33CBEE0B8}" srcOrd="3" destOrd="0" parTransId="{E0A1B06F-DD17-4098-B40D-9F7F79C88169}" sibTransId="{B857CD0F-EACE-494C-8C24-2EA46D51080A}"/>
    <dgm:cxn modelId="{3D180981-117D-4B6F-8C79-30B762761684}" srcId="{D5422836-EE4D-4BBA-BC98-834F82D10A1B}" destId="{19B64014-A384-40E9-94CE-C9C5154AD6FF}" srcOrd="1" destOrd="0" parTransId="{841BBD89-2ECD-450E-A9A2-3F2D8E2FD43F}" sibTransId="{138F20B8-4AD5-4BD5-8C8F-2BB461E87857}"/>
    <dgm:cxn modelId="{0E5D973F-E692-418A-B31A-A54BB5C7CAAD}" srcId="{D5422836-EE4D-4BBA-BC98-834F82D10A1B}" destId="{1D22C088-80DA-4715-99C1-80398D1083B4}" srcOrd="5" destOrd="0" parTransId="{B8B9F2F4-577C-4748-857B-494E4D0CDE7F}" sibTransId="{CDC392A6-AB9C-4D05-9D48-7074AA4784F6}"/>
    <dgm:cxn modelId="{96D44075-B53C-4B46-9064-71B4AC5C2CF3}" srcId="{D5422836-EE4D-4BBA-BC98-834F82D10A1B}" destId="{5EB6254E-162E-45EF-B165-DE6EC4684D3A}" srcOrd="0" destOrd="0" parTransId="{6AEB945A-3447-4AC7-BA98-DDA678EAEBF0}" sibTransId="{FAD984C0-348B-4257-9CF0-FF085BEB3667}"/>
    <dgm:cxn modelId="{DB06FD98-BA2C-407B-8C0A-CFBDFA32556F}" type="presOf" srcId="{76A9AFA1-4231-4A4E-A64A-EF0E7051109C}" destId="{DE5F8794-4A7D-47E4-A049-BB2B8066F4E9}" srcOrd="0" destOrd="0" presId="urn:microsoft.com/office/officeart/2018/2/layout/IconVerticalSolidList"/>
    <dgm:cxn modelId="{C41CC419-3B4B-4856-A273-E19D6A60FC9F}" type="presOf" srcId="{D5422836-EE4D-4BBA-BC98-834F82D10A1B}" destId="{802CE186-5B81-4CAC-B918-1E095CB85021}" srcOrd="0" destOrd="0" presId="urn:microsoft.com/office/officeart/2018/2/layout/IconVerticalSolidList"/>
    <dgm:cxn modelId="{2C6E1E2F-4278-4C1C-A573-E169B6AB2602}" type="presOf" srcId="{75DA445A-5FA4-4478-B451-058C1E7B8B54}" destId="{AE659DC2-A337-4945-BAE7-FF543CA2104D}" srcOrd="0" destOrd="0" presId="urn:microsoft.com/office/officeart/2018/2/layout/IconVerticalSolidList"/>
    <dgm:cxn modelId="{8AC8A5C2-17B6-48B6-88D7-FAC30162BB19}" srcId="{D5422836-EE4D-4BBA-BC98-834F82D10A1B}" destId="{76A9AFA1-4231-4A4E-A64A-EF0E7051109C}" srcOrd="4" destOrd="0" parTransId="{3B24D181-89B2-4963-BF92-DFBA5A43239E}" sibTransId="{B066117E-00EE-438E-9CF8-F904702214CA}"/>
    <dgm:cxn modelId="{759745D3-B8C9-4E79-819C-4EFFAFC80750}" srcId="{D5422836-EE4D-4BBA-BC98-834F82D10A1B}" destId="{75DA445A-5FA4-4478-B451-058C1E7B8B54}" srcOrd="2" destOrd="0" parTransId="{B5A020D0-37E7-485A-A26F-03877750276C}" sibTransId="{6E1DC435-BFB2-480B-8197-048C269F7E2F}"/>
    <dgm:cxn modelId="{7F9E0477-2F96-403C-A7CC-D69BA3021B01}" type="presParOf" srcId="{802CE186-5B81-4CAC-B918-1E095CB85021}" destId="{537D6246-6155-4445-997E-2683C8FF2555}" srcOrd="0" destOrd="0" presId="urn:microsoft.com/office/officeart/2018/2/layout/IconVerticalSolidList"/>
    <dgm:cxn modelId="{6C9AD16F-316F-4742-99DF-FFA9C456AAF6}" type="presParOf" srcId="{537D6246-6155-4445-997E-2683C8FF2555}" destId="{D773C9CB-6B77-45FC-89EA-EA080CDCE385}" srcOrd="0" destOrd="0" presId="urn:microsoft.com/office/officeart/2018/2/layout/IconVerticalSolidList"/>
    <dgm:cxn modelId="{89086521-8E64-45B7-9A53-015DA1DDD6C5}" type="presParOf" srcId="{537D6246-6155-4445-997E-2683C8FF2555}" destId="{95659AB4-C112-4FB5-9B26-B249E6F5C8FE}" srcOrd="1" destOrd="0" presId="urn:microsoft.com/office/officeart/2018/2/layout/IconVerticalSolidList"/>
    <dgm:cxn modelId="{5CDF3C9B-97A3-4023-BAD1-E3C898A4001B}" type="presParOf" srcId="{537D6246-6155-4445-997E-2683C8FF2555}" destId="{9DF50A2C-C66D-4AAC-91D2-7F1F379C877D}" srcOrd="2" destOrd="0" presId="urn:microsoft.com/office/officeart/2018/2/layout/IconVerticalSolidList"/>
    <dgm:cxn modelId="{C65F7582-CF51-4850-9173-649FB8DC5A37}" type="presParOf" srcId="{537D6246-6155-4445-997E-2683C8FF2555}" destId="{0C152DE8-1906-4ABE-97F8-D41FFBD3AA65}" srcOrd="3" destOrd="0" presId="urn:microsoft.com/office/officeart/2018/2/layout/IconVerticalSolidList"/>
    <dgm:cxn modelId="{1636A1EE-E0EA-4B50-8D40-86ACA50CAE48}" type="presParOf" srcId="{802CE186-5B81-4CAC-B918-1E095CB85021}" destId="{DF241462-0A31-4F3C-AE07-E405D18A7F01}" srcOrd="1" destOrd="0" presId="urn:microsoft.com/office/officeart/2018/2/layout/IconVerticalSolidList"/>
    <dgm:cxn modelId="{23AE1C35-81E7-4AD6-9C0D-718BD9AA1CFC}" type="presParOf" srcId="{802CE186-5B81-4CAC-B918-1E095CB85021}" destId="{4941C6F8-7DF2-4BF9-A61C-9F3020141947}" srcOrd="2" destOrd="0" presId="urn:microsoft.com/office/officeart/2018/2/layout/IconVerticalSolidList"/>
    <dgm:cxn modelId="{2ACC2A93-6779-4B03-ACBB-11E66921CDC9}" type="presParOf" srcId="{4941C6F8-7DF2-4BF9-A61C-9F3020141947}" destId="{5648436A-F695-40BF-95BF-550E2E555CD0}" srcOrd="0" destOrd="0" presId="urn:microsoft.com/office/officeart/2018/2/layout/IconVerticalSolidList"/>
    <dgm:cxn modelId="{8B267FE9-A898-479B-98E5-747E1355CB8B}" type="presParOf" srcId="{4941C6F8-7DF2-4BF9-A61C-9F3020141947}" destId="{939BEA82-6734-44D4-82DE-7DE8D12CAB6F}" srcOrd="1" destOrd="0" presId="urn:microsoft.com/office/officeart/2018/2/layout/IconVerticalSolidList"/>
    <dgm:cxn modelId="{D24190CA-D7A1-4C89-8299-56F7A6DCD640}" type="presParOf" srcId="{4941C6F8-7DF2-4BF9-A61C-9F3020141947}" destId="{908629DA-EFE6-4879-829F-76D8740AA2FF}" srcOrd="2" destOrd="0" presId="urn:microsoft.com/office/officeart/2018/2/layout/IconVerticalSolidList"/>
    <dgm:cxn modelId="{4C3051D1-C412-47B9-BAB4-D15787E5B68F}" type="presParOf" srcId="{4941C6F8-7DF2-4BF9-A61C-9F3020141947}" destId="{FA2A6D18-283B-4BB9-AF79-9456A76A5C7A}" srcOrd="3" destOrd="0" presId="urn:microsoft.com/office/officeart/2018/2/layout/IconVerticalSolidList"/>
    <dgm:cxn modelId="{E497E6E1-50F6-4DA0-8036-8A2FF4E998D4}" type="presParOf" srcId="{802CE186-5B81-4CAC-B918-1E095CB85021}" destId="{6F23DE5A-28CC-40FF-A12B-769B0E0B7B56}" srcOrd="3" destOrd="0" presId="urn:microsoft.com/office/officeart/2018/2/layout/IconVerticalSolidList"/>
    <dgm:cxn modelId="{8469AB6E-FDEE-4BF1-8E61-97F2ACA4AF59}" type="presParOf" srcId="{802CE186-5B81-4CAC-B918-1E095CB85021}" destId="{4D6157E8-4547-429A-938C-CA90938B20A3}" srcOrd="4" destOrd="0" presId="urn:microsoft.com/office/officeart/2018/2/layout/IconVerticalSolidList"/>
    <dgm:cxn modelId="{10EC865C-5675-48EE-9AC5-7BD817A4D107}" type="presParOf" srcId="{4D6157E8-4547-429A-938C-CA90938B20A3}" destId="{794E7F31-C273-47D2-A71D-E3176F6AABC1}" srcOrd="0" destOrd="0" presId="urn:microsoft.com/office/officeart/2018/2/layout/IconVerticalSolidList"/>
    <dgm:cxn modelId="{99386D80-9481-4FC9-8BE6-6457D1EC6324}" type="presParOf" srcId="{4D6157E8-4547-429A-938C-CA90938B20A3}" destId="{87F01FDE-5299-47C9-B668-FEF171A5E205}" srcOrd="1" destOrd="0" presId="urn:microsoft.com/office/officeart/2018/2/layout/IconVerticalSolidList"/>
    <dgm:cxn modelId="{6712F5B0-8D4F-4E34-A585-10429B0E16A8}" type="presParOf" srcId="{4D6157E8-4547-429A-938C-CA90938B20A3}" destId="{6D9C3561-BC86-4454-97E0-99772629C4E5}" srcOrd="2" destOrd="0" presId="urn:microsoft.com/office/officeart/2018/2/layout/IconVerticalSolidList"/>
    <dgm:cxn modelId="{62F69EDB-37B7-4544-B8A2-2EA2FBA93A52}" type="presParOf" srcId="{4D6157E8-4547-429A-938C-CA90938B20A3}" destId="{AE659DC2-A337-4945-BAE7-FF543CA2104D}" srcOrd="3" destOrd="0" presId="urn:microsoft.com/office/officeart/2018/2/layout/IconVerticalSolidList"/>
    <dgm:cxn modelId="{36BC0C6B-C66C-4344-BB9B-3BD1FA1D07C5}" type="presParOf" srcId="{802CE186-5B81-4CAC-B918-1E095CB85021}" destId="{A0931EED-02F8-4B7A-B379-84B8AA699421}" srcOrd="5" destOrd="0" presId="urn:microsoft.com/office/officeart/2018/2/layout/IconVerticalSolidList"/>
    <dgm:cxn modelId="{9D741CA7-C45F-4D6B-8A43-3456AB829FD3}" type="presParOf" srcId="{802CE186-5B81-4CAC-B918-1E095CB85021}" destId="{03F97F2F-4444-4DC6-8F1E-65DDCB83451E}" srcOrd="6" destOrd="0" presId="urn:microsoft.com/office/officeart/2018/2/layout/IconVerticalSolidList"/>
    <dgm:cxn modelId="{8A260D7E-8A76-4C3F-9605-52E5D3A3EB57}" type="presParOf" srcId="{03F97F2F-4444-4DC6-8F1E-65DDCB83451E}" destId="{0C1518A8-18E9-4E97-9206-360693FDE64A}" srcOrd="0" destOrd="0" presId="urn:microsoft.com/office/officeart/2018/2/layout/IconVerticalSolidList"/>
    <dgm:cxn modelId="{275E0F7C-4B04-49AD-BE79-366A7390CDF5}" type="presParOf" srcId="{03F97F2F-4444-4DC6-8F1E-65DDCB83451E}" destId="{5FECB255-DFDF-4DD8-8184-BC3B44EF6089}" srcOrd="1" destOrd="0" presId="urn:microsoft.com/office/officeart/2018/2/layout/IconVerticalSolidList"/>
    <dgm:cxn modelId="{0129E93E-1C8E-48C9-921A-52468D583BBC}" type="presParOf" srcId="{03F97F2F-4444-4DC6-8F1E-65DDCB83451E}" destId="{64FEF8E2-82D9-42F6-AE02-326F833FFF69}" srcOrd="2" destOrd="0" presId="urn:microsoft.com/office/officeart/2018/2/layout/IconVerticalSolidList"/>
    <dgm:cxn modelId="{523ECA64-F4EA-4D14-991D-720778CBC5A6}" type="presParOf" srcId="{03F97F2F-4444-4DC6-8F1E-65DDCB83451E}" destId="{E816D002-BCE8-4BAB-95F8-32B9473BECBF}" srcOrd="3" destOrd="0" presId="urn:microsoft.com/office/officeart/2018/2/layout/IconVerticalSolidList"/>
    <dgm:cxn modelId="{324DD44E-4A85-4B6F-956E-0004D2849780}" type="presParOf" srcId="{802CE186-5B81-4CAC-B918-1E095CB85021}" destId="{ADD49E6D-0C06-4707-886E-D9E560C6874A}" srcOrd="7" destOrd="0" presId="urn:microsoft.com/office/officeart/2018/2/layout/IconVerticalSolidList"/>
    <dgm:cxn modelId="{1D62BCE4-CCF5-458B-9C93-124FC56EF64D}" type="presParOf" srcId="{802CE186-5B81-4CAC-B918-1E095CB85021}" destId="{A08257B9-A52C-4D83-8244-9D7E3CBB89BB}" srcOrd="8" destOrd="0" presId="urn:microsoft.com/office/officeart/2018/2/layout/IconVerticalSolidList"/>
    <dgm:cxn modelId="{FADB1E4F-E56F-4324-BA31-B85EEBC52E02}" type="presParOf" srcId="{A08257B9-A52C-4D83-8244-9D7E3CBB89BB}" destId="{6BE39592-FFC1-4F1C-B195-620D4475D46B}" srcOrd="0" destOrd="0" presId="urn:microsoft.com/office/officeart/2018/2/layout/IconVerticalSolidList"/>
    <dgm:cxn modelId="{D5A947DD-F5F7-42AC-B384-56A2D64CD460}" type="presParOf" srcId="{A08257B9-A52C-4D83-8244-9D7E3CBB89BB}" destId="{4DF2174A-F657-4480-A2C1-BF4885CB62D6}" srcOrd="1" destOrd="0" presId="urn:microsoft.com/office/officeart/2018/2/layout/IconVerticalSolidList"/>
    <dgm:cxn modelId="{0B033A27-DEF0-4F0C-8917-6857BF57A412}" type="presParOf" srcId="{A08257B9-A52C-4D83-8244-9D7E3CBB89BB}" destId="{0CFFFCEF-74DF-49D8-A541-EA0281CD1E75}" srcOrd="2" destOrd="0" presId="urn:microsoft.com/office/officeart/2018/2/layout/IconVerticalSolidList"/>
    <dgm:cxn modelId="{95FA5AD1-667A-4E14-817C-2867E118EA54}" type="presParOf" srcId="{A08257B9-A52C-4D83-8244-9D7E3CBB89BB}" destId="{DE5F8794-4A7D-47E4-A049-BB2B8066F4E9}" srcOrd="3" destOrd="0" presId="urn:microsoft.com/office/officeart/2018/2/layout/IconVerticalSolidList"/>
    <dgm:cxn modelId="{02DB002E-0A3E-4CAF-8124-6B1951A0DF72}" type="presParOf" srcId="{802CE186-5B81-4CAC-B918-1E095CB85021}" destId="{F7C3BC2A-582A-490C-BC27-EA94B696E273}" srcOrd="9" destOrd="0" presId="urn:microsoft.com/office/officeart/2018/2/layout/IconVerticalSolidList"/>
    <dgm:cxn modelId="{EC9C8E33-83D2-44CB-B296-91B4202EB24F}" type="presParOf" srcId="{802CE186-5B81-4CAC-B918-1E095CB85021}" destId="{232F802B-3DCB-4527-B13D-68E8D779F616}" srcOrd="10" destOrd="0" presId="urn:microsoft.com/office/officeart/2018/2/layout/IconVerticalSolidList"/>
    <dgm:cxn modelId="{907874F4-5691-4DF3-8F33-16CAAFD8F54B}" type="presParOf" srcId="{232F802B-3DCB-4527-B13D-68E8D779F616}" destId="{64C3F647-BE8C-4501-9EDC-0536FAE2ECF0}" srcOrd="0" destOrd="0" presId="urn:microsoft.com/office/officeart/2018/2/layout/IconVerticalSolidList"/>
    <dgm:cxn modelId="{F252FEB5-AE8B-4D6B-A17D-52F3D22CD5B5}" type="presParOf" srcId="{232F802B-3DCB-4527-B13D-68E8D779F616}" destId="{F1ACDDC6-3192-4B94-9978-21BD9F5609A4}" srcOrd="1" destOrd="0" presId="urn:microsoft.com/office/officeart/2018/2/layout/IconVerticalSolidList"/>
    <dgm:cxn modelId="{FD627CBF-0CEF-45F5-82C3-7884D0D9ADBD}" type="presParOf" srcId="{232F802B-3DCB-4527-B13D-68E8D779F616}" destId="{3B055F32-FFDA-47D4-8CBD-71125915AAE5}" srcOrd="2" destOrd="0" presId="urn:microsoft.com/office/officeart/2018/2/layout/IconVerticalSolidList"/>
    <dgm:cxn modelId="{1AB3314E-3CE3-4062-A5C5-73FF0DDD5EE0}" type="presParOf" srcId="{232F802B-3DCB-4527-B13D-68E8D779F616}" destId="{7D11E996-D8B3-4395-9FD2-46B5661F4F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D773C9CB-6B77-45FC-89EA-EA080CDCE385}">
      <dsp:nvSpPr>
        <dsp:cNvPr id="0" name=""/>
        <dsp:cNvSpPr/>
      </dsp:nvSpPr>
      <dsp:spPr>
        <a:xfrm>
          <a:off x="0" y="3948"/>
          <a:ext cx="5385597" cy="595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95659AB4-C112-4FB5-9B26-B249E6F5C8FE}">
      <dsp:nvSpPr>
        <dsp:cNvPr id="0" name=""/>
        <dsp:cNvSpPr/>
      </dsp:nvSpPr>
      <dsp:spPr>
        <a:xfrm>
          <a:off x="180191" y="137975"/>
          <a:ext cx="327941" cy="327621"/>
        </a:xfrm>
        <a:prstGeom prst="rect">
          <a:avLst/>
        </a:prstGeom>
        <a:solidFill>
          <a:schemeClr val="bg1">
            <a:hueOff val="0"/>
            <a:satOff val="0%"/>
            <a:lumOff val="0%"/>
            <a:alphaOff val="0%"/>
          </a:schemeClr>
        </a:solid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0C152DE8-1906-4ABE-97F8-D41FFBD3AA65}">
      <dsp:nvSpPr>
        <dsp:cNvPr id="0" name=""/>
        <dsp:cNvSpPr/>
      </dsp:nvSpPr>
      <dsp:spPr>
        <a:xfrm>
          <a:off x="688325" y="3948"/>
          <a:ext cx="4655926" cy="67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0923" tIns="70923" rIns="70923" bIns="70923" numCol="1" spcCol="1270" anchor="ctr" anchorCtr="0">
          <a:noAutofit/>
        </a:bodyPr>
        <a:lstStyle/>
        <a:p>
          <a:pPr lvl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endParaRPr lang="en-US" sz="1400" kern="1200" dirty="0"/>
        </a:p>
      </dsp:txBody>
      <dsp:txXfrm>
        <a:off x="688325" y="3948"/>
        <a:ext cx="4655926" cy="670134"/>
      </dsp:txXfrm>
    </dsp:sp>
    <dsp:sp modelId="{5648436A-F695-40BF-95BF-550E2E555CD0}">
      <dsp:nvSpPr>
        <dsp:cNvPr id="0" name=""/>
        <dsp:cNvSpPr/>
      </dsp:nvSpPr>
      <dsp:spPr>
        <a:xfrm>
          <a:off x="0" y="841617"/>
          <a:ext cx="5385597" cy="5956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939BEA82-6734-44D4-82DE-7DE8D12CAB6F}">
      <dsp:nvSpPr>
        <dsp:cNvPr id="0" name=""/>
        <dsp:cNvSpPr/>
      </dsp:nvSpPr>
      <dsp:spPr>
        <a:xfrm>
          <a:off x="180191" y="975644"/>
          <a:ext cx="327941" cy="327621"/>
        </a:xfrm>
        <a:prstGeom prst="rect">
          <a:avLst/>
        </a:prstGeom>
        <a:blipFill>
          <a:blip xmlns:r="http://purl.oclc.org/ooxml/officeDocument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A2A6D18-283B-4BB9-AF79-9456A76A5C7A}">
      <dsp:nvSpPr>
        <dsp:cNvPr id="0" name=""/>
        <dsp:cNvSpPr/>
      </dsp:nvSpPr>
      <dsp:spPr>
        <a:xfrm>
          <a:off x="688325" y="841617"/>
          <a:ext cx="4655926" cy="67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0923" tIns="70923" rIns="70923" bIns="70923" numCol="1" spcCol="1270" anchor="ctr" anchorCtr="0">
          <a:noAutofit/>
        </a:bodyPr>
        <a:lstStyle/>
        <a:p>
          <a:pPr lvl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400" b="0" i="0" kern="1200"/>
            <a:t>Establishment of conditions of national policy suited to safe governmental support and participation in THENHIA implementations</a:t>
          </a:r>
          <a:endParaRPr lang="en-US" sz="1400" kern="1200"/>
        </a:p>
      </dsp:txBody>
      <dsp:txXfrm>
        <a:off x="688325" y="841617"/>
        <a:ext cx="4655926" cy="670134"/>
      </dsp:txXfrm>
    </dsp:sp>
    <dsp:sp modelId="{794E7F31-C273-47D2-A71D-E3176F6AABC1}">
      <dsp:nvSpPr>
        <dsp:cNvPr id="0" name=""/>
        <dsp:cNvSpPr/>
      </dsp:nvSpPr>
      <dsp:spPr>
        <a:xfrm>
          <a:off x="0" y="1679285"/>
          <a:ext cx="5385597" cy="5956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7F01FDE-5299-47C9-B668-FEF171A5E205}">
      <dsp:nvSpPr>
        <dsp:cNvPr id="0" name=""/>
        <dsp:cNvSpPr/>
      </dsp:nvSpPr>
      <dsp:spPr>
        <a:xfrm>
          <a:off x="180191" y="1813312"/>
          <a:ext cx="327941" cy="327621"/>
        </a:xfrm>
        <a:prstGeom prst="rect">
          <a:avLst/>
        </a:prstGeom>
        <a:blipFill>
          <a:blip xmlns:r="http://purl.oclc.org/ooxml/officeDocument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E659DC2-A337-4945-BAE7-FF543CA2104D}">
      <dsp:nvSpPr>
        <dsp:cNvPr id="0" name=""/>
        <dsp:cNvSpPr/>
      </dsp:nvSpPr>
      <dsp:spPr>
        <a:xfrm>
          <a:off x="688325" y="1679285"/>
          <a:ext cx="4655926" cy="67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0923" tIns="70923" rIns="70923" bIns="70923" numCol="1" spcCol="1270" anchor="ctr" anchorCtr="0">
          <a:noAutofit/>
        </a:bodyPr>
        <a:lstStyle/>
        <a:p>
          <a:pPr lvl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400" b="0" i="0" kern="1200"/>
            <a:t>Establishment of appropriate entrepreneurial grounds for industrial participation in THENHIA implementations</a:t>
          </a:r>
          <a:endParaRPr lang="en-US" sz="1400" kern="1200"/>
        </a:p>
      </dsp:txBody>
      <dsp:txXfrm>
        <a:off x="688325" y="1679285"/>
        <a:ext cx="4655926" cy="670134"/>
      </dsp:txXfrm>
    </dsp:sp>
    <dsp:sp modelId="{0C1518A8-18E9-4E97-9206-360693FDE64A}">
      <dsp:nvSpPr>
        <dsp:cNvPr id="0" name=""/>
        <dsp:cNvSpPr/>
      </dsp:nvSpPr>
      <dsp:spPr>
        <a:xfrm>
          <a:off x="0" y="2516954"/>
          <a:ext cx="5385597" cy="595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5FECB255-DFDF-4DD8-8184-BC3B44EF6089}">
      <dsp:nvSpPr>
        <dsp:cNvPr id="0" name=""/>
        <dsp:cNvSpPr/>
      </dsp:nvSpPr>
      <dsp:spPr>
        <a:xfrm>
          <a:off x="180191" y="2650981"/>
          <a:ext cx="327941" cy="327621"/>
        </a:xfrm>
        <a:prstGeom prst="rect">
          <a:avLst/>
        </a:prstGeom>
        <a:blipFill>
          <a:blip xmlns:r="http://purl.oclc.org/ooxml/officeDocument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E816D002-BCE8-4BAB-95F8-32B9473BECBF}">
      <dsp:nvSpPr>
        <dsp:cNvPr id="0" name=""/>
        <dsp:cNvSpPr/>
      </dsp:nvSpPr>
      <dsp:spPr>
        <a:xfrm>
          <a:off x="688325" y="2516954"/>
          <a:ext cx="4655926" cy="67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0923" tIns="70923" rIns="70923" bIns="70923" numCol="1" spcCol="1270" anchor="ctr" anchorCtr="0">
          <a:noAutofit/>
        </a:bodyPr>
        <a:lstStyle/>
        <a:p>
          <a:pPr lvl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400" b="0" i="0" kern="1200"/>
            <a:t>Establishment of suitable research tasks for participating academic institutions in THENHIA support and implementations</a:t>
          </a:r>
          <a:endParaRPr lang="en-US" sz="1400" kern="1200"/>
        </a:p>
      </dsp:txBody>
      <dsp:txXfrm>
        <a:off x="688325" y="2516954"/>
        <a:ext cx="4655926" cy="670134"/>
      </dsp:txXfrm>
    </dsp:sp>
    <dsp:sp modelId="{6BE39592-FFC1-4F1C-B195-620D4475D46B}">
      <dsp:nvSpPr>
        <dsp:cNvPr id="0" name=""/>
        <dsp:cNvSpPr/>
      </dsp:nvSpPr>
      <dsp:spPr>
        <a:xfrm>
          <a:off x="0" y="3354622"/>
          <a:ext cx="5385597" cy="5956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DF2174A-F657-4480-A2C1-BF4885CB62D6}">
      <dsp:nvSpPr>
        <dsp:cNvPr id="0" name=""/>
        <dsp:cNvSpPr/>
      </dsp:nvSpPr>
      <dsp:spPr>
        <a:xfrm>
          <a:off x="180191" y="3488649"/>
          <a:ext cx="327941" cy="327621"/>
        </a:xfrm>
        <a:prstGeom prst="rect">
          <a:avLst/>
        </a:prstGeom>
        <a:blipFill>
          <a:blip xmlns:r="http://purl.oclc.org/ooxml/officeDocument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E5F8794-4A7D-47E4-A049-BB2B8066F4E9}">
      <dsp:nvSpPr>
        <dsp:cNvPr id="0" name=""/>
        <dsp:cNvSpPr/>
      </dsp:nvSpPr>
      <dsp:spPr>
        <a:xfrm>
          <a:off x="688325" y="3354622"/>
          <a:ext cx="4655926" cy="67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0923" tIns="70923" rIns="70923" bIns="70923" numCol="1" spcCol="1270" anchor="ctr" anchorCtr="0">
          <a:noAutofit/>
        </a:bodyPr>
        <a:lstStyle/>
        <a:p>
          <a:pPr lvl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400" b="0" i="0" kern="1200"/>
            <a:t>Establishment of National Triple Helix Teams for each participating country</a:t>
          </a:r>
          <a:endParaRPr lang="en-US" sz="1400" kern="1200"/>
        </a:p>
      </dsp:txBody>
      <dsp:txXfrm>
        <a:off x="688325" y="3354622"/>
        <a:ext cx="4655926" cy="670134"/>
      </dsp:txXfrm>
    </dsp:sp>
    <dsp:sp modelId="{64C3F647-BE8C-4501-9EDC-0536FAE2ECF0}">
      <dsp:nvSpPr>
        <dsp:cNvPr id="0" name=""/>
        <dsp:cNvSpPr/>
      </dsp:nvSpPr>
      <dsp:spPr>
        <a:xfrm>
          <a:off x="0" y="4192291"/>
          <a:ext cx="5385597" cy="595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F1ACDDC6-3192-4B94-9978-21BD9F5609A4}">
      <dsp:nvSpPr>
        <dsp:cNvPr id="0" name=""/>
        <dsp:cNvSpPr/>
      </dsp:nvSpPr>
      <dsp:spPr>
        <a:xfrm>
          <a:off x="180191" y="4326318"/>
          <a:ext cx="327941" cy="327621"/>
        </a:xfrm>
        <a:prstGeom prst="rect">
          <a:avLst/>
        </a:prstGeom>
        <a:blipFill>
          <a:blip xmlns:r="http://purl.oclc.org/ooxml/officeDocument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r="http://schemas.openxmlformats.org/officeDocument/2006/relationships" xmlns:a="http://schemas.openxmlformats.org/drawingml/2006/main" xmlns:dgm="http://schemas.openxmlformats.org/drawingml/2006/diagram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D11E996-D8B3-4395-9FD2-46B5661F4F81}">
      <dsp:nvSpPr>
        <dsp:cNvPr id="0" name=""/>
        <dsp:cNvSpPr/>
      </dsp:nvSpPr>
      <dsp:spPr>
        <a:xfrm>
          <a:off x="688325" y="4192291"/>
          <a:ext cx="4655926" cy="67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0923" tIns="70923" rIns="70923" bIns="70923" numCol="1" spcCol="1270" anchor="ctr" anchorCtr="0">
          <a:noAutofit/>
        </a:bodyPr>
        <a:lstStyle/>
        <a:p>
          <a:pPr lvl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400" b="0" i="0" kern="1200"/>
            <a:t>Establishment of portal for international partnerships across the African continent.</a:t>
          </a:r>
          <a:endParaRPr lang="en-US" sz="1400" kern="1200"/>
        </a:p>
      </dsp:txBody>
      <dsp:txXfrm>
        <a:off x="688325" y="4192291"/>
        <a:ext cx="4655926" cy="670134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:a="http://schemas.openxmlformats.org/drawingml/2006/main" xmlns:dgm="http://schemas.openxmlformats.org/drawingml/2006/diagram" xmlns="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2C4D06-5773-4CE0-A188-579C4C6B0BA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solidFill>
                <a:srgbClr val="009999"/>
              </a:solidFill>
              <a:latin typeface="Liberation Sans" pitchFamily="18"/>
              <a:ea typeface="Droid Sans Fallback" pitchFamily="2"/>
              <a:cs typeface="Droid Sans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B2DC5-D71E-443C-863F-66056331FB4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solidFill>
                <a:srgbClr val="009999"/>
              </a:solidFill>
              <a:latin typeface="Liberation Sans" pitchFamily="18"/>
              <a:ea typeface="Droid Sans Fallback" pitchFamily="2"/>
              <a:cs typeface="Droid Sans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DC58D-7D6B-4D19-A6E4-981BE71D040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solidFill>
                <a:srgbClr val="009999"/>
              </a:solidFill>
              <a:latin typeface="Liberation Sans" pitchFamily="18"/>
              <a:ea typeface="Droid Sans Fallback" pitchFamily="2"/>
              <a:cs typeface="Droid Sans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D436B-A5BA-4FFC-9E67-1231452833B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26D857C-8954-4D77-A335-A05013EB8580}" type="slidenum">
              <a:t>‹#›</a:t>
            </a:fld>
            <a:endParaRPr lang="en-GB" sz="1400" b="0" i="0" u="none" strike="noStrike" kern="1200" cap="none">
              <a:ln>
                <a:noFill/>
              </a:ln>
              <a:solidFill>
                <a:srgbClr val="009999"/>
              </a:solidFill>
              <a:latin typeface="Liberation Sans" pitchFamily="18"/>
              <a:ea typeface="Droid Sans Fallback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825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2C23A-9A30-47A6-ACC6-953C6F5519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1DEFB-E73B-47A8-855C-CB478AD502A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9230B95-2C8F-411B-A49E-3096E2FCCF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6FC2-BCD2-43BF-BF06-D79D0790F3A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EE02-D6D1-4E52-928C-E8008746ED9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63BFB-6E54-4D87-9480-FFDCCEF057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fld id="{89FC1EAA-3F5D-4A91-AE30-31DBAD7EA84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GB" sz="2000" b="0" i="0" u="none" strike="noStrike" kern="1200" cap="none">
        <a:ln>
          <a:noFill/>
        </a:ln>
        <a:highlight>
          <a:scrgbClr r="0%" g="0%" b="0%">
            <a:alpha val="0%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C2162-D211-4B20-A4E8-C40E75EA41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DCB72D-D8A1-4457-B3A4-50BCD0A97F7D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6D810-860D-4FCF-9D3F-32EEF8F3B7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CCFF8-D34D-4121-AD87-D6F0DE604F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image" Target="../media/image3.png"/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image" Target="../media/image3.png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202D-3D63-42B1-A1C4-69BF40B35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5BEA2-D8FD-4230-92A7-CD20D3267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6B9D9-BC23-431D-8C71-4BF75054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F678-3805-457A-B6A1-103C4861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2F97-F5CC-4A76-AE42-E6F74994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D5D696-7FC1-4065-BC28-7E22E381ED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7334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E9B3-89D0-490E-8A5F-F0035A57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7B659-0D88-4BCC-A6BD-2DCBC6F2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2216-16AD-43D7-ACD9-8BD906CE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F14FA-C508-4472-B616-404A5E9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AFE2-1C7F-46D6-B9C4-4717F75D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E09B5A-0AE7-4D9B-A1BC-E38CEBD046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35676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E6624-5AB0-42FD-82C2-B80BDF24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99375" y="2038350"/>
            <a:ext cx="2078038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55279-D87B-4ADB-A02C-B4DAEC5A9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63675" y="2038350"/>
            <a:ext cx="6083300" cy="377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E175-F132-4159-8730-FB0381D1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E39AC-7793-433E-A909-0B6E4C44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B7932-8D96-4498-96C7-48F2B17D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DB4805-00B5-4342-8C1A-BC4ECA5B0B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13739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>
  <p:cSld name="1_Section Slide (No 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88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4994" y="253624"/>
            <a:ext cx="9683750" cy="79522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30585"/>
            <a:ext cx="9128125" cy="982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62" y="1491163"/>
            <a:ext cx="9128125" cy="34549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8610" indent="-178610">
              <a:defRPr>
                <a:solidFill>
                  <a:schemeClr val="bg1"/>
                </a:solidFill>
              </a:defRPr>
            </a:lvl3pPr>
            <a:lvl4pPr marL="327452" indent="-17861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26" y="5155587"/>
            <a:ext cx="1585887" cy="29736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2479" y="5298467"/>
            <a:ext cx="2857500" cy="1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24360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>
  <p:cSld name="Section Slide (No 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88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4994" y="1552269"/>
            <a:ext cx="9683750" cy="79522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629231"/>
            <a:ext cx="9128125" cy="982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2613449"/>
            <a:ext cx="9128125" cy="223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8610" indent="-178610">
              <a:defRPr>
                <a:solidFill>
                  <a:schemeClr val="bg1"/>
                </a:solidFill>
              </a:defRPr>
            </a:lvl3pPr>
            <a:lvl4pPr marL="327452" indent="-17861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26" y="5155587"/>
            <a:ext cx="1585887" cy="29736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2479" y="5298467"/>
            <a:ext cx="2857500" cy="1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347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7F51-5512-409B-910E-93774DC0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1440-C7A0-4346-8AF7-A9A573D9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6070-F0EF-4787-9C75-EE995DBE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B5CF-80C7-4787-A650-BA5C2F41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5D7AF-7D63-467B-96E6-60CB99E2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269C87-E589-4D72-A251-756BB9DEB60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5287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E401-810D-4B79-86EA-4401DF13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13CA-889D-40EA-A380-356B2F39A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136E-1ECA-4FE4-A038-8BBB2A47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53F35-55B0-476C-9DF0-D35962DE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9B66A-1512-42CE-9A46-B921A777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555C04-CADC-41CC-948C-65401F50CC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54795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939E-6380-43A5-995D-BB972991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7DAF-3211-46CE-8327-B97445107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675" y="4186238"/>
            <a:ext cx="1222375" cy="162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F8360-B936-4BDB-B726-A183DF58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53450" y="4186238"/>
            <a:ext cx="1223963" cy="162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85335-7C8C-41B4-B400-47201A1F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FB39C-0BE0-499C-9847-CF881701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18716-48F5-47DB-A209-60741650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9C4DFC-1C80-49E0-8171-E9F6DAA40E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8531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75E3-EFE0-4DF9-AAE3-6F3DE497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C831F-2AA8-4261-A0C2-D0690859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51063-39D0-4920-8C8D-8385C80C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D15F6-CFE3-435C-98FA-FF93CAC94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25AD2-D7A4-4B37-B922-DACBA7891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9AB76-03F6-46AA-AD33-41EE2913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CD51E-75DE-41C0-8D21-08A947C4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A829-8967-45E5-9A0F-3C9E48AA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769275-3866-4192-966B-97E59ADB609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0794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AADC-D43F-46BB-95A5-2E5DB33F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46A1A-6F4D-4F06-A34D-E724DB0F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63577-A7F8-4E72-A0C9-F8539DCF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3F2C7-F5B7-4AB2-9A1E-C27E2543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E795A-85AD-44D3-9A78-B6FB0B41D2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79774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5DC1-0BA2-412D-BC7D-44FE36C7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183A3-C589-4AB6-B6C7-11F30DC0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851AB-6352-4B27-A6F9-A7E65AA4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20922A-C582-4FE4-8320-35560CE4FF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807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EBED-8798-4883-9245-59BDC32F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41DC-0E24-4122-82A2-0B86BA98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B5032-CB47-4A56-A7EC-62E32A435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A13AB-0AAA-4812-8F74-186C7CAE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247ED-0281-46DB-9168-003804E5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00797-18AE-43FD-8FC3-9A9D6378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6560D3-DAC8-4F96-A5F9-7552E4D7490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547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3D49-FEAE-46C8-BD54-47329C12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B0DBF-6B60-4A2C-9A47-A98CBC6F0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BB998-D504-434C-8E45-B2EB607C7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482CA-2FBA-4418-B15C-2A2FCBED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B7A94-5F9C-4DED-BE10-64DB1FE2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610A7-AE1C-4C50-9ACB-11E7BBD1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F7471-FE64-43F1-B0C6-96A129CD4D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9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2" Type="http://purl.oclc.org/ooxml/officeDocument/relationships/slideLayout" Target="../slideLayouts/slideLayout2.xml"/><Relationship Id="rId16" Type="http://purl.oclc.org/ooxml/officeDocument/relationships/image" Target="../media/image2.png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image" Target="../media/image1.png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theme" Target="../theme/theme1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02F72-44C1-498E-A4E3-1D7845CD12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039" y="2038319"/>
            <a:ext cx="6915960" cy="161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45DF7-6B85-438D-A55D-F4509D64AA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8399" y="4186799"/>
            <a:ext cx="2599200" cy="162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7700-9477-45FA-83BA-5693839716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828239" y="617544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75230-1CC9-4617-AF7B-00A26E2E1F5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784479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6D57-E984-4F3D-92F2-B24DCE94665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828239" y="6566399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fld id="{09F2372C-C403-4817-B734-FE3B3BAD7B3F}" type="slidenum"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B070A-3C97-4C2D-8A42-894C201BB3B2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-1080" y="0"/>
            <a:ext cx="1007964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D3C37B-C6B4-451E-A1A2-1370B46DC5D4}"/>
              </a:ext>
            </a:extLst>
          </p:cNvPr>
          <p:cNvSpPr txBox="1"/>
          <p:nvPr/>
        </p:nvSpPr>
        <p:spPr>
          <a:xfrm>
            <a:off x="7772400" y="5284800"/>
            <a:ext cx="2263680" cy="4337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r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800" b="0" i="0" u="none" strike="noStrike" kern="1200" cap="none">
                <a:ln>
                  <a:noFill/>
                </a:ln>
                <a:solidFill>
                  <a:srgbClr val="009999"/>
                </a:solidFill>
                <a:latin typeface="Liberation Sans" pitchFamily="18"/>
                <a:ea typeface="Droid Sans Fallback" pitchFamily="2"/>
                <a:cs typeface="Droid Sans Devanagari" pitchFamily="2"/>
              </a:rPr>
              <a:t>The State of Free Software for Healthcare</a:t>
            </a:r>
          </a:p>
          <a:p>
            <a:pPr marL="0" marR="0" lvl="0" indent="0" algn="r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800" b="0" i="0" u="none" strike="noStrike" kern="1200" cap="none">
                <a:ln>
                  <a:noFill/>
                </a:ln>
                <a:solidFill>
                  <a:srgbClr val="009999"/>
                </a:solidFill>
                <a:latin typeface="Liberation Sans" pitchFamily="18"/>
                <a:ea typeface="Droid Sans Fallback" pitchFamily="2"/>
                <a:cs typeface="Droid Sans Devanagari" pitchFamily="2"/>
              </a:rPr>
              <a:t>Dr. Axel Braun CC-by-SA 4.0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BC4E19-3405-4EB7-BABB-5766A0408142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5079960" y="285732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D7A54-7370-4DEA-9DFE-BFE198C68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181800" y="5029560"/>
            <a:ext cx="3090600" cy="460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xStyles>
    <p:titleStyle>
      <a:lvl1pPr algn="l" hangingPunct="0">
        <a:tabLst/>
        <a:defRPr lang="en-GB" sz="4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</a:defRPr>
      </a:lvl1pPr>
    </p:titleStyle>
    <p:bodyStyle>
      <a:lvl1pPr marL="0" marR="0" lvl="0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1pPr>
      <a:lvl2pPr marL="0" marR="0" lvl="1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2pPr>
      <a:lvl3pPr marL="0" marR="0" lvl="2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3pPr>
      <a:lvl4pPr marL="0" marR="0" lvl="3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4pPr>
      <a:lvl5pPr marL="0" marR="0" lvl="4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5pPr>
      <a:lvl6pPr marL="0" marR="0" lvl="5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6pPr>
      <a:lvl7pPr marL="0" marR="0" lvl="6" indent="0" algn="r" hangingPunct="0">
        <a:spcBef>
          <a:spcPts val="1060"/>
        </a:spcBef>
        <a:spcAft>
          <a:spcPts val="0"/>
        </a:spcAft>
        <a:buNone/>
        <a:tabLst/>
        <a:defRPr lang="en-GB" sz="1800" b="0" i="0" u="none" strike="noStrike" kern="1200" cap="none">
          <a:ln>
            <a:noFill/>
          </a:ln>
          <a:solidFill>
            <a:srgbClr val="FFFFFF"/>
          </a:solidFill>
          <a:highlight>
            <a:scrgbClr r="0%" g="0%" b="0%">
              <a:alpha val="0%"/>
            </a:scrgbClr>
          </a:highlight>
          <a:latin typeface="Source Sans Pro Semibold" pitchFamily="2"/>
          <a:ea typeface="Droid Sans Fallback" pitchFamily="2"/>
          <a:cs typeface="Droid Sans Devanagari" pitchFamily="2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7.xml"/><Relationship Id="rId4" Type="http://purl.oclc.org/ooxml/officeDocument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9.png"/><Relationship Id="rId1" Type="http://purl.oclc.org/ooxml/officeDocument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2.png"/><Relationship Id="rId1" Type="http://purl.oclc.org/ooxml/officeDocument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hyperlink" Target="http://www.worldmapper.org/display.php?selected=219" TargetMode="External"/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hyperlink" Target="http://www.studyabroad101.com/programs/api-academic-programs-international-stirling-university-of-stirling" TargetMode="External"/><Relationship Id="rId7" Type="http://purl.oclc.org/ooxml/officeDocument/relationships/hyperlink" Target="http://buzzkenya.com/top-7-kenyan-universities-that-can-get-you-quick-employment-after-graduation/" TargetMode="External"/><Relationship Id="rId2" Type="http://purl.oclc.org/ooxml/officeDocument/relationships/image" Target="../media/image13.jpg"/><Relationship Id="rId1" Type="http://purl.oclc.org/ooxml/officeDocument/relationships/slideLayout" Target="../slideLayouts/slideLayout12.xml"/><Relationship Id="rId6" Type="http://purl.oclc.org/ooxml/officeDocument/relationships/image" Target="../media/image15.jpg"/><Relationship Id="rId5" Type="http://purl.oclc.org/ooxml/officeDocument/relationships/hyperlink" Target="http://en.wikipedia.org/wiki/File:Unisa_magill.jpg" TargetMode="External"/><Relationship Id="rId4" Type="http://purl.oclc.org/ooxml/officeDocument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diagramLayout" Target="../diagrams/layout1.xml"/><Relationship Id="rId2" Type="http://purl.oclc.org/ooxml/officeDocument/relationships/diagramData" Target="../diagrams/data1.xml"/><Relationship Id="rId1" Type="http://purl.oclc.org/ooxml/officeDocument/relationships/slideLayout" Target="../slideLayouts/slideLayout7.xml"/><Relationship Id="rId6" Type="http://schemas.microsoft.com/office/2007/relationships/diagramDrawing" Target="../diagrams/drawing1.xml"/><Relationship Id="rId5" Type="http://purl.oclc.org/ooxml/officeDocument/relationships/diagramColors" Target="../diagrams/colors1.xml"/><Relationship Id="rId4" Type="http://purl.oclc.org/ooxml/officeDocument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purl.oclc.org/ooxml/officeDocument/relationships/hyperlink" Target="mailto:t.b.kane@stir.ac.uk" TargetMode="External"/><Relationship Id="rId1" Type="http://purl.oclc.org/ooxml/officeDocument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7.jp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hyperlink" Target="https://en.wikipedia.org/wiki/Triple_helix_model_of_innovation#cite_note-:1-2" TargetMode="External"/><Relationship Id="rId2" Type="http://purl.oclc.org/ooxml/officeDocument/relationships/hyperlink" Target="https://en.wikipedia.org/wiki/Triple_helix_model_of_innovation#cite_note-:0-6" TargetMode="External"/><Relationship Id="rId1" Type="http://purl.oclc.org/ooxml/officeDocument/relationships/slideLayout" Target="../slideLayouts/slideLayout9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026D-4EBF-4935-9E2D-B543CAE01C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0810" y="302540"/>
            <a:ext cx="5296414" cy="3693319"/>
          </a:xfrm>
        </p:spPr>
        <p:txBody>
          <a:bodyPr wrap="square">
            <a:spAutoFit/>
          </a:bodyPr>
          <a:lstStyle/>
          <a:p>
            <a:pPr lvl="0"/>
            <a:r>
              <a:rPr lang="en-GB" dirty="0"/>
              <a:t>Toward Triple Helix Implementation Teams for National Rollouts of GNU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5C5D9-4DC9-472E-BAAB-192766C10F32}"/>
              </a:ext>
            </a:extLst>
          </p:cNvPr>
          <p:cNvSpPr txBox="1"/>
          <p:nvPr/>
        </p:nvSpPr>
        <p:spPr>
          <a:xfrm>
            <a:off x="6716016" y="1910827"/>
            <a:ext cx="2142872" cy="44475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1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Droid Sans Devanagari" pitchFamily="2"/>
              </a:rPr>
              <a:t>Dr.</a:t>
            </a:r>
            <a:r>
              <a:rPr lang="en-GB" sz="2400" b="1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Droid Sans Devanagari" pitchFamily="2"/>
              </a:rPr>
              <a:t> Tom Kane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9E728-49EE-4879-97B5-2AF7519D2858}"/>
              </a:ext>
            </a:extLst>
          </p:cNvPr>
          <p:cNvSpPr txBox="1"/>
          <p:nvPr/>
        </p:nvSpPr>
        <p:spPr>
          <a:xfrm>
            <a:off x="7100155" y="2355585"/>
            <a:ext cx="1929800" cy="3268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Droid Sans Devanagari" pitchFamily="2"/>
              </a:rPr>
              <a:t>t.b.kane@</a:t>
            </a:r>
            <a:r>
              <a:rPr lang="en-GB" sz="1600" dirty="0"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Droid Sans Devanagari" pitchFamily="2"/>
              </a:rPr>
              <a:t>stir.ac.uk</a:t>
            </a:r>
            <a:endParaRPr lang="en-GB" sz="16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Liberation Sans" pitchFamily="18"/>
              <a:ea typeface="Droid Sans Fallback" pitchFamily="2"/>
              <a:cs typeface="Droid Sans Devanagar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0E2F9-F11F-4E0D-AF6D-ED28A0CDB4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4"/>
              </a:ext>
            </a:extLst>
          </a:blip>
          <a:srcRect/>
          <a:stretch>
            <a:fillRect/>
          </a:stretch>
        </p:blipFill>
        <p:spPr>
          <a:xfrm>
            <a:off x="6807456" y="2397806"/>
            <a:ext cx="237600" cy="2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9FEF19-817E-4A1F-A328-5B392FFF1BCD}"/>
              </a:ext>
            </a:extLst>
          </p:cNvPr>
          <p:cNvSpPr txBox="1"/>
          <p:nvPr/>
        </p:nvSpPr>
        <p:spPr>
          <a:xfrm>
            <a:off x="6556675" y="2724647"/>
            <a:ext cx="3322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Senior Lecturer, Business Analytics</a:t>
            </a:r>
          </a:p>
          <a:p>
            <a:r>
              <a:rPr lang="en-GB" dirty="0"/>
              <a:t>University of Stirling</a:t>
            </a:r>
          </a:p>
          <a:p>
            <a:r>
              <a:rPr lang="en-GB" dirty="0"/>
              <a:t>Management School</a:t>
            </a:r>
          </a:p>
          <a:p>
            <a:endParaRPr lang="en-GB" dirty="0"/>
          </a:p>
          <a:p>
            <a:r>
              <a:rPr lang="en-GB" dirty="0"/>
              <a:t>Chair of EFMI </a:t>
            </a:r>
            <a:r>
              <a:rPr lang="en-GB" dirty="0" smtClean="0"/>
              <a:t>Working </a:t>
            </a:r>
            <a:r>
              <a:rPr lang="en-GB" dirty="0"/>
              <a:t>Group on Free and Open Source Software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ECB3-4922-4249-9592-871BBC35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73926-CBAE-4259-9521-98F72B59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182605"/>
            <a:ext cx="4265612" cy="681038"/>
          </a:xfrm>
        </p:spPr>
        <p:txBody>
          <a:bodyPr/>
          <a:lstStyle/>
          <a:p>
            <a:r>
              <a:rPr lang="en-GB" dirty="0"/>
              <a:t>Internal Logics/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2893-FABF-4C42-BD71-9B97E95EF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Accountability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Policy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Financial Management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Standards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Integrity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8A6F5-E3A3-4708-AE61-0F74D7D0F1A4}"/>
              </a:ext>
            </a:extLst>
          </p:cNvPr>
          <p:cNvSpPr txBox="1"/>
          <p:nvPr/>
        </p:nvSpPr>
        <p:spPr>
          <a:xfrm>
            <a:off x="5823879" y="1617538"/>
            <a:ext cx="2396523" cy="223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5" b="1" dirty="0">
                <a:solidFill>
                  <a:schemeClr val="bg1"/>
                </a:solidFill>
              </a:rPr>
              <a:t>External Pressures</a:t>
            </a:r>
          </a:p>
          <a:p>
            <a:endParaRPr lang="en-GB" sz="1985" b="1" dirty="0">
              <a:solidFill>
                <a:schemeClr val="bg1"/>
              </a:solidFill>
            </a:endParaRPr>
          </a:p>
          <a:p>
            <a:r>
              <a:rPr lang="en-GB" sz="1985" b="1" dirty="0">
                <a:solidFill>
                  <a:schemeClr val="bg1"/>
                </a:solidFill>
              </a:rPr>
              <a:t>Societal Scrutiny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The Professional Hierarchy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Service Users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Service Operators</a:t>
            </a:r>
          </a:p>
        </p:txBody>
      </p:sp>
    </p:spTree>
    <p:extLst>
      <p:ext uri="{BB962C8B-B14F-4D97-AF65-F5344CB8AC3E}">
        <p14:creationId xmlns:p14="http://schemas.microsoft.com/office/powerpoint/2010/main" val="10982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ECB3-4922-4249-9592-871BBC35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9" y="120119"/>
            <a:ext cx="8694737" cy="1096963"/>
          </a:xfrm>
        </p:spPr>
        <p:txBody>
          <a:bodyPr/>
          <a:lstStyle/>
          <a:p>
            <a:r>
              <a:rPr lang="en-GB" dirty="0"/>
              <a:t>Industry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D96A9-4DA0-487A-9EE6-AA62E188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931918"/>
            <a:ext cx="4265612" cy="681038"/>
          </a:xfrm>
        </p:spPr>
        <p:txBody>
          <a:bodyPr/>
          <a:lstStyle/>
          <a:p>
            <a:r>
              <a:rPr lang="en-GB" dirty="0"/>
              <a:t>Internal Logics /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2893-FABF-4C42-BD71-9B97E95EF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7829" y="1795989"/>
            <a:ext cx="4265612" cy="3046412"/>
          </a:xfrm>
        </p:spPr>
        <p:txBody>
          <a:bodyPr/>
          <a:lstStyle/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Business Processes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Access to Markets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Investment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Buy-Make-Sell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Profitability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Business Ethics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Integrity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04C82-CB8B-4475-8107-91BA0DDD2C4C}"/>
              </a:ext>
            </a:extLst>
          </p:cNvPr>
          <p:cNvSpPr txBox="1"/>
          <p:nvPr/>
        </p:nvSpPr>
        <p:spPr>
          <a:xfrm>
            <a:off x="5581020" y="1612956"/>
            <a:ext cx="3005964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5" b="1" dirty="0">
                <a:solidFill>
                  <a:schemeClr val="bg1"/>
                </a:solidFill>
              </a:rPr>
              <a:t>External Pressures</a:t>
            </a:r>
          </a:p>
          <a:p>
            <a:endParaRPr lang="en-GB" sz="1985" b="1" dirty="0">
              <a:solidFill>
                <a:schemeClr val="bg1"/>
              </a:solidFill>
            </a:endParaRPr>
          </a:p>
          <a:p>
            <a:r>
              <a:rPr lang="en-GB" sz="1985" b="1" dirty="0">
                <a:solidFill>
                  <a:schemeClr val="bg1"/>
                </a:solidFill>
              </a:rPr>
              <a:t>Financial Sustainability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Societal Scrutiny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The Professional Hierarchy: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Tool Operators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Product Users</a:t>
            </a:r>
          </a:p>
        </p:txBody>
      </p:sp>
    </p:spTree>
    <p:extLst>
      <p:ext uri="{BB962C8B-B14F-4D97-AF65-F5344CB8AC3E}">
        <p14:creationId xmlns:p14="http://schemas.microsoft.com/office/powerpoint/2010/main" val="29256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ECB3-4922-4249-9592-871BBC35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21C4C-50C8-4DB6-B170-BB28070CD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Internal Logics /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2893-FABF-4C42-BD71-9B97E95EF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Knowledge Transfer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Research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Impact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Societal Relevance</a:t>
            </a:r>
          </a:p>
          <a:p>
            <a:pPr marL="283544" indent="-283544">
              <a:buFont typeface="Arial" panose="020B0604020202020204" pitchFamily="34" charset="0"/>
              <a:buChar char="•"/>
            </a:pPr>
            <a:r>
              <a:rPr lang="en-GB" sz="1985" dirty="0"/>
              <a:t>Dialectics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31F06-5970-4BA6-AC66-C1E0E7662502}"/>
              </a:ext>
            </a:extLst>
          </p:cNvPr>
          <p:cNvSpPr txBox="1"/>
          <p:nvPr/>
        </p:nvSpPr>
        <p:spPr>
          <a:xfrm>
            <a:off x="5581020" y="1612956"/>
            <a:ext cx="3005964" cy="192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5" b="1" dirty="0">
                <a:solidFill>
                  <a:schemeClr val="bg1"/>
                </a:solidFill>
              </a:rPr>
              <a:t>External Pressures</a:t>
            </a:r>
          </a:p>
          <a:p>
            <a:endParaRPr lang="en-GB" sz="1985" b="1" dirty="0">
              <a:solidFill>
                <a:schemeClr val="bg1"/>
              </a:solidFill>
            </a:endParaRPr>
          </a:p>
          <a:p>
            <a:r>
              <a:rPr lang="en-GB" sz="1985" b="1" dirty="0">
                <a:solidFill>
                  <a:schemeClr val="bg1"/>
                </a:solidFill>
              </a:rPr>
              <a:t>Knowledge Imperative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Academic Credibility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Societal Relevance</a:t>
            </a:r>
          </a:p>
          <a:p>
            <a:r>
              <a:rPr lang="en-GB" sz="1985" b="1" dirty="0">
                <a:solidFill>
                  <a:schemeClr val="bg1"/>
                </a:solidFill>
              </a:rPr>
              <a:t>Research Hunger</a:t>
            </a:r>
          </a:p>
        </p:txBody>
      </p:sp>
    </p:spTree>
    <p:extLst>
      <p:ext uri="{BB962C8B-B14F-4D97-AF65-F5344CB8AC3E}">
        <p14:creationId xmlns:p14="http://schemas.microsoft.com/office/powerpoint/2010/main" val="36199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C04E-A6C1-47A2-A08D-D36088B9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Flows of Contribution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FEF4326-8269-400D-B669-BA5503DD2C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.101%" r="2.101%"/>
          <a:stretch>
            <a:fillRect/>
          </a:stretch>
        </p:blipFill>
        <p:spPr>
          <a:xfrm>
            <a:off x="4198786" y="171919"/>
            <a:ext cx="5780101" cy="45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2676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FAC2-6493-4270-9CDB-5E763FD30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8900" y="933283"/>
            <a:ext cx="3136166" cy="1973262"/>
          </a:xfrm>
        </p:spPr>
        <p:txBody>
          <a:bodyPr/>
          <a:lstStyle/>
          <a:p>
            <a:r>
              <a:rPr lang="en-GB" dirty="0"/>
              <a:t>Triple Helix in General</a:t>
            </a:r>
          </a:p>
        </p:txBody>
      </p:sp>
      <p:pic>
        <p:nvPicPr>
          <p:cNvPr id="5" name="Content Placeholder 4" descr="A picture containing game&#10;&#10;Description automatically generated">
            <a:extLst>
              <a:ext uri="{FF2B5EF4-FFF2-40B4-BE49-F238E27FC236}">
                <a16:creationId xmlns:a16="http://schemas.microsoft.com/office/drawing/2014/main" id="{D33B0244-91C9-4D14-A16F-658A948E53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5394325" cy="48625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320D88-7CD4-4B25-B9CD-8E6DEE4599D1}"/>
              </a:ext>
            </a:extLst>
          </p:cNvPr>
          <p:cNvSpPr/>
          <p:nvPr/>
        </p:nvSpPr>
        <p:spPr>
          <a:xfrm>
            <a:off x="2713306" y="4902200"/>
            <a:ext cx="7367319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88" b="1" dirty="0">
                <a:solidFill>
                  <a:srgbClr val="002060"/>
                </a:solidFill>
              </a:rPr>
              <a:t>Farinha, Luís. (2012). TRIANGULATION OF THE TRIPLE HELIX: A CONCEPTUAL FRAMEWORK. 10.13140/2.1.4161.1202. </a:t>
            </a:r>
          </a:p>
        </p:txBody>
      </p:sp>
    </p:spTree>
    <p:extLst>
      <p:ext uri="{BB962C8B-B14F-4D97-AF65-F5344CB8AC3E}">
        <p14:creationId xmlns:p14="http://schemas.microsoft.com/office/powerpoint/2010/main" val="3667751634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D0F4-0CF7-4F0B-A036-6388285A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 Helix Partnering over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626052-4E51-4255-B894-CC15DD2A4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051" y="163812"/>
            <a:ext cx="6365227" cy="45690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92D8FF-EBC0-4185-AE3F-19AE66835450}"/>
              </a:ext>
            </a:extLst>
          </p:cNvPr>
          <p:cNvSpPr/>
          <p:nvPr/>
        </p:nvSpPr>
        <p:spPr>
          <a:xfrm>
            <a:off x="3225672" y="4819163"/>
            <a:ext cx="6793684" cy="74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6" b="1" dirty="0">
                <a:solidFill>
                  <a:srgbClr val="002060"/>
                </a:solidFill>
                <a:latin typeface="Arial" panose="020B0604020202020204" pitchFamily="34" charset="0"/>
              </a:rPr>
              <a:t>Cai Y (2013) Enhancing context sensitivity of the Triple Helix model: An institutional logics perspective. The Triple </a:t>
            </a:r>
            <a:r>
              <a:rPr lang="en-GB" sz="1406" b="1" dirty="0" err="1">
                <a:solidFill>
                  <a:srgbClr val="002060"/>
                </a:solidFill>
                <a:latin typeface="Arial" panose="020B0604020202020204" pitchFamily="34" charset="0"/>
              </a:rPr>
              <a:t>HelixXI</a:t>
            </a:r>
            <a:r>
              <a:rPr lang="en-GB" sz="1406" b="1" dirty="0">
                <a:solidFill>
                  <a:srgbClr val="002060"/>
                </a:solidFill>
                <a:latin typeface="Arial" panose="020B0604020202020204" pitchFamily="34" charset="0"/>
              </a:rPr>
              <a:t> International Conference, London</a:t>
            </a:r>
            <a:endParaRPr lang="en-GB" sz="1406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6843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83" y="3890718"/>
            <a:ext cx="6477491" cy="1045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 hangingPunct="1">
              <a:lnSpc>
                <a:spcPct val="90%"/>
              </a:lnSpc>
              <a:spcBef>
                <a:spcPct val="0%"/>
              </a:spcBef>
            </a:pPr>
            <a:r>
              <a:rPr lang="en-US" sz="2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Aiming for a Delayed Government-led Model via  Triple Helix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83CCC-3A7D-4DDD-AFB9-1393EEF7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6254" y="3890718"/>
            <a:ext cx="2459142" cy="1045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 hangingPunct="1">
              <a:lnSpc>
                <a:spcPct val="90%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Cai Y, Liu C: The roles of universities in fostering knowledge-intensive clusters in Chinese regional innovation systems. 2014, Science and , Public Policy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A969E7-8496-4C50-9D55-6FAECAE76F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.518%" r="0.002%" b="11.766%"/>
          <a:stretch/>
        </p:blipFill>
        <p:spPr>
          <a:xfrm>
            <a:off x="-3293" y="10"/>
            <a:ext cx="10080624" cy="3780356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34433" y="4352635"/>
            <a:ext cx="0" cy="756074"/>
          </a:xfrm>
          <a:prstGeom prst="line">
            <a:avLst/>
          </a:prstGeom>
          <a:ln w="19050">
            <a:solidFill>
              <a:srgbClr val="FFFFFF">
                <a:alpha val="80%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2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%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72582" y="-49095"/>
            <a:ext cx="10348393" cy="5724956"/>
            <a:chOff x="-329674" y="-51881"/>
            <a:chExt cx="12515851" cy="692379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dash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dash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dash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%"/>
                </a:schemeClr>
              </a:solidFill>
              <a:prstDash val="dashDot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%"/>
                </a:schemeClr>
              </a:solidFill>
              <a:prstDash val="dashDot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dash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%"/>
                </a:schemeClr>
              </a:solidFill>
              <a:prstDash val="solid"/>
              <a:miter lim="800%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797443" y="2024639"/>
            <a:ext cx="3653530" cy="3522065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%"/>
              <a:lumOff val="25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%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6819" y="572162"/>
            <a:ext cx="6417736" cy="4417922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%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4826C2-676A-4D22-B14A-1D56CC5C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97" y="1704834"/>
            <a:ext cx="5754230" cy="13746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 hangingPunct="1">
              <a:lnSpc>
                <a:spcPct val="90%"/>
              </a:lnSpc>
              <a:spcBef>
                <a:spcPct val="0%"/>
              </a:spcBef>
            </a:pPr>
            <a:r>
              <a:rPr lang="en-US" sz="3900" kern="1200">
                <a:latin typeface="+mj-lt"/>
                <a:ea typeface="+mj-ea"/>
                <a:cs typeface="+mj-cs"/>
              </a:rPr>
              <a:t>An Application to GCRF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0D244-BC73-46F3-BAE4-006D7BAEB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4435" y="3121704"/>
            <a:ext cx="4476523" cy="989507"/>
          </a:xfrm>
        </p:spPr>
        <p:txBody>
          <a:bodyPr vert="horz" lIns="91440" tIns="45720" rIns="91440" bIns="45720" rtlCol="0">
            <a:noAutofit/>
          </a:bodyPr>
          <a:lstStyle/>
          <a:p>
            <a:pPr algn="ctr" rtl="0" hangingPunct="1">
              <a:lnSpc>
                <a:spcPct val="90%"/>
              </a:lnSpc>
              <a:spcBef>
                <a:spcPts val="1000"/>
              </a:spcBef>
            </a:pP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Idea: To work with Groups from Government, Industry and Academia in African Countries to Explore National and International Strategy </a:t>
            </a:r>
          </a:p>
        </p:txBody>
      </p:sp>
    </p:spTree>
    <p:extLst>
      <p:ext uri="{BB962C8B-B14F-4D97-AF65-F5344CB8AC3E}">
        <p14:creationId xmlns:p14="http://schemas.microsoft.com/office/powerpoint/2010/main" val="2520373961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BD29-13FB-4D15-ADCE-25AC6AAE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640" y="551181"/>
            <a:ext cx="5050393" cy="3568666"/>
          </a:xfrm>
        </p:spPr>
        <p:txBody>
          <a:bodyPr vert="horz" lIns="91440" tIns="45720" rIns="91440" bIns="45720" rtlCol="0" anchor="ctr">
            <a:normAutofit fontScale="90%"/>
          </a:bodyPr>
          <a:lstStyle/>
          <a:p>
            <a:pPr rtl="0" hangingPunct="1">
              <a:lnSpc>
                <a:spcPct val="90%"/>
              </a:lnSpc>
              <a:spcBef>
                <a:spcPct val="0%"/>
              </a:spcBef>
            </a:pPr>
            <a:r>
              <a:rPr lang="en-US" sz="5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 (March)</a:t>
            </a:r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Ghana (June)</a:t>
            </a:r>
            <a:b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South Africa</a:t>
            </a:r>
            <a:b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Republic of Congo (Aug)</a:t>
            </a:r>
            <a:b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900" dirty="0">
                <a:solidFill>
                  <a:schemeClr val="tx1"/>
                </a:solidFill>
              </a:rPr>
              <a:t>Kenya (Sep)</a:t>
            </a:r>
            <a:endParaRPr lang="en-US" sz="5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83BE-6152-41D2-82CC-C027A4ED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321" y="1028259"/>
            <a:ext cx="2910780" cy="3568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 hangingPunct="1">
              <a:lnSpc>
                <a:spcPct val="90%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 Structured workshops to cross-connect logics and establish hybrid understandings </a:t>
            </a:r>
          </a:p>
          <a:p>
            <a:pPr rtl="0" hangingPunct="1">
              <a:lnSpc>
                <a:spcPct val="90%"/>
              </a:lnSpc>
              <a:spcBef>
                <a:spcPts val="1000"/>
              </a:spcBef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hangingPunct="1">
              <a:lnSpc>
                <a:spcPct val="90%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National and International Strategy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92BC7C0-A940-4440-B488-A169EE6CC08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381" y="2763983"/>
            <a:ext cx="165403" cy="1425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58593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49EE-42DD-4059-BF59-C52709E1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36" y="560161"/>
            <a:ext cx="5102225" cy="4030663"/>
          </a:xfrm>
        </p:spPr>
        <p:txBody>
          <a:bodyPr>
            <a:normAutofit/>
          </a:bodyPr>
          <a:lstStyle/>
          <a:p>
            <a:pPr marL="283544" indent="-283544">
              <a:lnSpc>
                <a:spcPts val="1902"/>
              </a:lnSpc>
              <a:buFont typeface="Arial" panose="020B0604020202020204" pitchFamily="34" charset="0"/>
              <a:buChar char="•"/>
            </a:pPr>
            <a:r>
              <a:rPr lang="en-GB" sz="1985" dirty="0"/>
              <a:t>Governments – Ministry of Health of Kenya; Ministry of Health, Ghana, M.</a:t>
            </a:r>
          </a:p>
          <a:p>
            <a:pPr marL="283544" indent="-283544">
              <a:lnSpc>
                <a:spcPts val="1902"/>
              </a:lnSpc>
              <a:buFont typeface="Arial" panose="020B0604020202020204" pitchFamily="34" charset="0"/>
              <a:buChar char="•"/>
            </a:pPr>
            <a:r>
              <a:rPr lang="en-GB" sz="1985" dirty="0"/>
              <a:t>Moi Teaching and Referral Hospital, Kenya.</a:t>
            </a:r>
          </a:p>
          <a:p>
            <a:pPr marL="283544" indent="-283544">
              <a:lnSpc>
                <a:spcPts val="1902"/>
              </a:lnSpc>
              <a:buFont typeface="Arial" panose="020B0604020202020204" pitchFamily="34" charset="0"/>
              <a:buChar char="•"/>
            </a:pPr>
            <a:r>
              <a:rPr lang="en-GB" sz="1985" dirty="0"/>
              <a:t>The Universities of Moi (Kenya), Kwame Nkrumah University of Science and Technology (KNUST, Ghana) and South Africa (South Africa).</a:t>
            </a:r>
          </a:p>
          <a:p>
            <a:pPr marL="283544" indent="-283544">
              <a:lnSpc>
                <a:spcPts val="1902"/>
              </a:lnSpc>
              <a:buFont typeface="Arial" panose="020B0604020202020204" pitchFamily="34" charset="0"/>
              <a:buChar char="•"/>
            </a:pPr>
            <a:r>
              <a:rPr lang="en-GB" sz="1985" dirty="0"/>
              <a:t>Industry and Non-Governmental Organisations – GNU </a:t>
            </a:r>
            <a:r>
              <a:rPr lang="en-GB" sz="1985" dirty="0" err="1"/>
              <a:t>Solidario</a:t>
            </a:r>
            <a:r>
              <a:rPr lang="en-GB" sz="1985" dirty="0"/>
              <a:t>, Future Worlds </a:t>
            </a:r>
            <a:r>
              <a:rPr lang="en-GB" sz="1985" dirty="0" err="1"/>
              <a:t>Center</a:t>
            </a:r>
            <a:r>
              <a:rPr lang="en-GB" sz="1985" dirty="0"/>
              <a:t>, Nelson Mandela </a:t>
            </a:r>
            <a:r>
              <a:rPr lang="en-GB" sz="1985" dirty="0" err="1"/>
              <a:t>Childrens</a:t>
            </a:r>
            <a:r>
              <a:rPr lang="en-GB" sz="1985" dirty="0"/>
              <a:t> Hospital, </a:t>
            </a:r>
            <a:r>
              <a:rPr lang="en-GB" sz="1985" dirty="0" err="1"/>
              <a:t>Axxite</a:t>
            </a:r>
            <a:r>
              <a:rPr lang="en-GB" sz="1985" dirty="0"/>
              <a:t>, Blue Rose, </a:t>
            </a:r>
            <a:r>
              <a:rPr lang="en-GB" sz="1985" dirty="0" err="1"/>
              <a:t>Nane</a:t>
            </a:r>
            <a:r>
              <a:rPr lang="en-GB" sz="1985" dirty="0"/>
              <a:t>, and Businesses involved in the design and maintenance of digital health systems including Data Lock in Kenya.</a:t>
            </a:r>
          </a:p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32683D-DB35-4A43-9D11-93150AC4F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667" y="961571"/>
            <a:ext cx="3251200" cy="3151188"/>
          </a:xfrm>
        </p:spPr>
        <p:txBody>
          <a:bodyPr>
            <a:normAutofit/>
          </a:bodyPr>
          <a:lstStyle/>
          <a:p>
            <a:r>
              <a:rPr lang="en-GB" sz="2400" dirty="0"/>
              <a:t>Toward Triple Helix Implementation Teams for National Rollouts of GNU Health</a:t>
            </a:r>
          </a:p>
        </p:txBody>
      </p:sp>
    </p:spTree>
    <p:extLst>
      <p:ext uri="{BB962C8B-B14F-4D97-AF65-F5344CB8AC3E}">
        <p14:creationId xmlns:p14="http://schemas.microsoft.com/office/powerpoint/2010/main" val="632922373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62" y="250488"/>
            <a:ext cx="6106602" cy="552594"/>
          </a:xfrm>
        </p:spPr>
        <p:txBody>
          <a:bodyPr/>
          <a:lstStyle/>
          <a:p>
            <a:r>
              <a:rPr lang="en-GB" dirty="0"/>
              <a:t>Problem Statement…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5" y="1125088"/>
            <a:ext cx="6662817" cy="3279356"/>
          </a:xfrm>
        </p:spPr>
      </p:pic>
      <p:sp>
        <p:nvSpPr>
          <p:cNvPr id="3" name="Rectangle 2"/>
          <p:cNvSpPr/>
          <p:nvPr/>
        </p:nvSpPr>
        <p:spPr>
          <a:xfrm>
            <a:off x="5108604" y="4726450"/>
            <a:ext cx="3531736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16" dirty="0">
                <a:hlinkClick r:id="rId3"/>
              </a:rPr>
              <a:t>http://www.worldmapper.org/display.php?selected=219</a:t>
            </a:r>
            <a:r>
              <a:rPr lang="en-GB" sz="1116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0132" y="511817"/>
            <a:ext cx="29944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Open Sans"/>
              </a:rPr>
              <a:t>"Hundreds of thousands of African doctors need to be trained ... Nobody worries about it. There’s a rich part of the world that only cares about oil, diamonds, minerals, forests, gas, cheap labour ..." </a:t>
            </a:r>
            <a:r>
              <a:rPr lang="en-GB" sz="2000" b="1" dirty="0">
                <a:latin typeface="Open Sans"/>
              </a:rPr>
              <a:t>Fidel Castro, 2001</a:t>
            </a:r>
          </a:p>
        </p:txBody>
      </p:sp>
    </p:spTree>
    <p:extLst>
      <p:ext uri="{BB962C8B-B14F-4D97-AF65-F5344CB8AC3E}">
        <p14:creationId xmlns:p14="http://schemas.microsoft.com/office/powerpoint/2010/main" val="3938541046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69F69C-0C71-4376-AAE5-D4D969E1FBE6}"/>
              </a:ext>
            </a:extLst>
          </p:cNvPr>
          <p:cNvSpPr txBox="1">
            <a:spLocks/>
          </p:cNvSpPr>
          <p:nvPr/>
        </p:nvSpPr>
        <p:spPr>
          <a:xfrm>
            <a:off x="314487" y="1340088"/>
            <a:ext cx="9128125" cy="3454911"/>
          </a:xfrm>
          <a:prstGeom prst="rect">
            <a:avLst/>
          </a:prstGeom>
        </p:spPr>
        <p:txBody>
          <a:bodyPr>
            <a:normAutofit fontScale="92.5%" lnSpcReduction="20%"/>
          </a:bodyPr>
          <a:lstStyle>
            <a:lvl1pPr marL="0" marR="0" lvl="0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1pPr>
            <a:lvl2pPr marL="0" marR="0" lvl="1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2pPr>
            <a:lvl3pPr marL="0" marR="0" lvl="2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3pPr>
            <a:lvl4pPr marL="0" marR="0" lvl="3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4pPr>
            <a:lvl5pPr marL="0" marR="0" lvl="4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5pPr>
            <a:lvl6pPr marL="0" marR="0" lvl="5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6pPr>
            <a:lvl7pPr marL="0" marR="0" lvl="6" indent="0" algn="r" hangingPunct="0">
              <a:spcBef>
                <a:spcPts val="1060"/>
              </a:spcBef>
              <a:spcAft>
                <a:spcPts val="0"/>
              </a:spcAft>
              <a:buNone/>
              <a:tabLst/>
              <a:defRPr lang="en-GB" sz="1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  <a:ea typeface="Droid Sans Fallback" pitchFamily="2"/>
                <a:cs typeface="Droid Sans Devanagari" pitchFamily="2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National strategy appropriate to those using GH within each country;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effective (i.e. enabling improvement in health outcomes by supporting government policy and decision making clinically and managerially and by individual citizens, local communities and by other stakeholders, including international agencies);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resilient (i.e. provides acceptable service in the face of challenges, is adaptable to changes in software, hardware and service demands) and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sustainable (i.e. financial and non-financial resources flow continually to implement, maintain and improve systems). </a:t>
            </a:r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EF41E4-41AA-4747-BBF1-47A944A93B35}"/>
              </a:ext>
            </a:extLst>
          </p:cNvPr>
          <p:cNvSpPr txBox="1">
            <a:spLocks/>
          </p:cNvSpPr>
          <p:nvPr/>
        </p:nvSpPr>
        <p:spPr>
          <a:xfrm>
            <a:off x="476250" y="330585"/>
            <a:ext cx="9128125" cy="982300"/>
          </a:xfrm>
          <a:prstGeom prst="rect">
            <a:avLst/>
          </a:prstGeom>
        </p:spPr>
        <p:txBody>
          <a:bodyPr/>
          <a:lstStyle>
            <a:lvl1pPr algn="l" hangingPunct="0">
              <a:tabLst/>
              <a:defRPr lang="en-GB" sz="4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</a:defRPr>
            </a:lvl1pPr>
          </a:lstStyle>
          <a:p>
            <a:r>
              <a:rPr lang="en-GB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59434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03" y="3488409"/>
            <a:ext cx="9233501" cy="1727556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%"/>
                <a:alpha val="30%"/>
              </a:schemeClr>
            </a:outerShdw>
          </a:effectLst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%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9E6BA-C351-4788-8435-22E99A9D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3671719"/>
            <a:ext cx="2729064" cy="1360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 hangingPunct="1">
              <a:lnSpc>
                <a:spcPct val="90%"/>
              </a:lnSpc>
              <a:spcBef>
                <a:spcPct val="0%"/>
              </a:spcBef>
            </a:pPr>
            <a:r>
              <a:rPr lang="en-US" sz="2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Industry</a:t>
            </a:r>
            <a:br>
              <a:rPr lang="en-US" sz="2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</a:t>
            </a:r>
            <a:br>
              <a:rPr lang="en-US" sz="2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Government</a:t>
            </a:r>
          </a:p>
        </p:txBody>
      </p:sp>
      <p:pic>
        <p:nvPicPr>
          <p:cNvPr id="12" name="Picture 11" descr="A castle surrounded by a body of water&#10;&#10;Description automatically generated">
            <a:extLst>
              <a:ext uri="{FF2B5EF4-FFF2-40B4-BE49-F238E27FC236}">
                <a16:creationId xmlns:a16="http://schemas.microsoft.com/office/drawing/2014/main" id="{9CA7BA9A-9398-4632-858F-B535A642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tretch>
            <a:fillRect/>
          </a:stretch>
        </p:blipFill>
        <p:spPr>
          <a:xfrm>
            <a:off x="458403" y="673656"/>
            <a:ext cx="2963703" cy="2267232"/>
          </a:xfrm>
          <a:prstGeom prst="rect">
            <a:avLst/>
          </a:prstGeom>
        </p:spPr>
      </p:pic>
      <p:pic>
        <p:nvPicPr>
          <p:cNvPr id="9" name="Picture 8" descr="A blue sign in front of a house&#10;&#10;Description automatically generated">
            <a:extLst>
              <a:ext uri="{FF2B5EF4-FFF2-40B4-BE49-F238E27FC236}">
                <a16:creationId xmlns:a16="http://schemas.microsoft.com/office/drawing/2014/main" id="{14E294CF-2B46-4378-9726-CBE8B223E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5"/>
              </a:ext>
            </a:extLst>
          </a:blip>
          <a:stretch>
            <a:fillRect/>
          </a:stretch>
        </p:blipFill>
        <p:spPr>
          <a:xfrm>
            <a:off x="3593302" y="695625"/>
            <a:ext cx="2963703" cy="2222777"/>
          </a:xfrm>
          <a:prstGeom prst="rect">
            <a:avLst/>
          </a:prstGeom>
        </p:spPr>
      </p:pic>
      <p:pic>
        <p:nvPicPr>
          <p:cNvPr id="7" name="Content Placeholder 6" descr="A house that has a sign on the side of a road&#10;&#10;Description automatically generated">
            <a:extLst>
              <a:ext uri="{FF2B5EF4-FFF2-40B4-BE49-F238E27FC236}">
                <a16:creationId xmlns:a16="http://schemas.microsoft.com/office/drawing/2014/main" id="{99FA4149-8CE9-446E-A026-D9F08F10A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7"/>
              </a:ext>
            </a:extLst>
          </a:blip>
          <a:stretch>
            <a:fillRect/>
          </a:stretch>
        </p:blipFill>
        <p:spPr>
          <a:xfrm>
            <a:off x="6728201" y="1314298"/>
            <a:ext cx="2963703" cy="98543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480" y="4061098"/>
            <a:ext cx="105847" cy="582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%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79824" y="4348406"/>
            <a:ext cx="1209717" cy="7560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%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358FE2-6617-4C78-A844-7505F146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876" y="3671719"/>
            <a:ext cx="5672157" cy="1360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 hangingPunct="1">
              <a:lnSpc>
                <a:spcPct val="90%"/>
              </a:lnSpc>
            </a:pPr>
            <a:r>
              <a:rPr lang="en-US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Countries: Kenya, Ghana, Republic of Congo, South Africa</a:t>
            </a:r>
          </a:p>
        </p:txBody>
      </p:sp>
    </p:spTree>
    <p:extLst>
      <p:ext uri="{BB962C8B-B14F-4D97-AF65-F5344CB8AC3E}">
        <p14:creationId xmlns:p14="http://schemas.microsoft.com/office/powerpoint/2010/main" val="737553158"/>
      </p:ext>
    </p:extLst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BD93817A-8144-4C1C-86A4-021577731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87755"/>
              </p:ext>
            </p:extLst>
          </p:nvPr>
        </p:nvGraphicFramePr>
        <p:xfrm>
          <a:off x="4573062" y="119040"/>
          <a:ext cx="5385597" cy="4866375"/>
        </p:xfrm>
        <a:graphic>
          <a:graphicData uri="http://purl.oclc.org/ooxml/drawingml/diagram">
            <dgm:relIds xmlns:dgm="http://purl.oclc.org/ooxml/drawingml/diagram" xmlns:r="http://purl.oclc.org/ooxml/officeDocument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19FF33B-A201-4BCE-B7D8-584701E6F497}"/>
              </a:ext>
            </a:extLst>
          </p:cNvPr>
          <p:cNvSpPr txBox="1">
            <a:spLocks/>
          </p:cNvSpPr>
          <p:nvPr/>
        </p:nvSpPr>
        <p:spPr>
          <a:xfrm>
            <a:off x="689718" y="399455"/>
            <a:ext cx="2824557" cy="396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hangingPunct="0">
              <a:tabLst/>
              <a:defRPr lang="en-GB" sz="4800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%" g="0%" b="0%">
                    <a:alpha val="0%"/>
                  </a:scrgbClr>
                </a:highlight>
                <a:latin typeface="Source Sans Pro Semibold" pitchFamily="2"/>
              </a:defRPr>
            </a:lvl1pPr>
          </a:lstStyle>
          <a:p>
            <a:pPr rtl="0" hangingPunct="1">
              <a:lnSpc>
                <a:spcPct val="90%"/>
              </a:lnSpc>
              <a:spcBef>
                <a:spcPct val="0%"/>
              </a:spcBef>
            </a:pPr>
            <a:r>
              <a:rPr lang="en-US" sz="4400">
                <a:latin typeface="+mj-lt"/>
                <a:ea typeface="+mj-ea"/>
                <a:cs typeface="+mj-cs"/>
              </a:rPr>
              <a:t>Triple Helix Networks for Health Informatics in Africa (THENHIA)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4801236"/>
      </p:ext>
    </p:extLst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A530-B1EB-49E6-8100-B4FEF2DC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A31C4-98AD-44F7-B456-1FC8F4882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Workshops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7F48B-94F6-44A7-A6AD-9DB5063192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GB" dirty="0"/>
              <a:t>To establish a working method for focusing on the professional services that are required, the costs of these services, and the benefits to the society of providing them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88FA6-101B-438B-AE52-29FD25D58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Implementations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66B5F-F5BF-454A-9389-33393544F5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To establish contractual requirements and instruments of installation, maintenance, consultancy and development for the activities surrounding the Software.</a:t>
            </a:r>
          </a:p>
        </p:txBody>
      </p:sp>
    </p:spTree>
    <p:extLst>
      <p:ext uri="{BB962C8B-B14F-4D97-AF65-F5344CB8AC3E}">
        <p14:creationId xmlns:p14="http://schemas.microsoft.com/office/powerpoint/2010/main" val="3471881010"/>
      </p:ext>
    </p:extLst>
  </p:cSld>
  <p:clrMapOvr>
    <a:masterClrMapping/>
  </p:clrMapOvr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D414-0BC6-420C-8658-43F4947C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61" y="293687"/>
            <a:ext cx="9386887" cy="1096963"/>
          </a:xfrm>
        </p:spPr>
        <p:txBody>
          <a:bodyPr/>
          <a:lstStyle/>
          <a:p>
            <a:r>
              <a:rPr lang="en-GB" dirty="0"/>
              <a:t>Anyone Interested in Contributing Expertise or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159D6-5AE7-4AF8-A5AB-453D8D32B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Thoughts?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1BC78-8F3A-4005-B268-7E77852118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To Help shape </a:t>
            </a:r>
            <a:r>
              <a:rPr lang="en-GB" dirty="0" err="1"/>
              <a:t>questionms</a:t>
            </a:r>
            <a:r>
              <a:rPr lang="en-GB" dirty="0"/>
              <a:t> for workshops</a:t>
            </a:r>
          </a:p>
          <a:p>
            <a:r>
              <a:rPr lang="en-GB" dirty="0"/>
              <a:t>To  help shape societal values that government policy can address</a:t>
            </a:r>
          </a:p>
          <a:p>
            <a:endParaRPr lang="en-GB" dirty="0"/>
          </a:p>
          <a:p>
            <a:r>
              <a:rPr lang="en-GB" dirty="0"/>
              <a:t>To help shape research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2116B-ABD5-4FCF-8838-6A91105D5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Please Contact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F0E10-6296-4375-A7FA-E099F5E252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t.b.kane@stir.ac.uk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19903877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E262-7B38-46B2-9145-D2AF879E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914" y="2169092"/>
            <a:ext cx="7559675" cy="1973262"/>
          </a:xfrm>
        </p:spPr>
        <p:txBody>
          <a:bodyPr/>
          <a:lstStyle/>
          <a:p>
            <a:r>
              <a:rPr lang="en-GB" dirty="0"/>
              <a:t>Free/OS Software in Healthcare Could Help Reduce Costs of a Health Service…</a:t>
            </a:r>
          </a:p>
        </p:txBody>
      </p:sp>
    </p:spTree>
    <p:extLst>
      <p:ext uri="{BB962C8B-B14F-4D97-AF65-F5344CB8AC3E}">
        <p14:creationId xmlns:p14="http://schemas.microsoft.com/office/powerpoint/2010/main" val="2459442060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185" y="697714"/>
            <a:ext cx="5239352" cy="431198"/>
          </a:xfrm>
        </p:spPr>
        <p:txBody>
          <a:bodyPr/>
          <a:lstStyle/>
          <a:p>
            <a:r>
              <a:rPr lang="en-GB" sz="3200" dirty="0"/>
              <a:t>Biggest IT Failure Ever – Closed down in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697714"/>
            <a:ext cx="4198289" cy="2133196"/>
          </a:xfrm>
        </p:spPr>
        <p:txBody>
          <a:bodyPr>
            <a:normAutofit fontScale="25%" lnSpcReduction="20%"/>
          </a:bodyPr>
          <a:lstStyle/>
          <a:p>
            <a:r>
              <a:rPr lang="en-GB" sz="8000" dirty="0"/>
              <a:t>Lorenzo, to be produced by Computer Sciences Corporation,  which was supposed to store data for 220 trusts in the north, eastern England and the Midlands at a cost of £3.1bn. The final contract for that project alone was £2.2bn and covered only 22 trusts.</a:t>
            </a:r>
          </a:p>
          <a:p>
            <a:endParaRPr lang="en-GB" sz="8000" dirty="0"/>
          </a:p>
          <a:p>
            <a:endParaRPr lang="en-GB" sz="8000" dirty="0"/>
          </a:p>
          <a:p>
            <a:r>
              <a:rPr lang="en-GB" sz="8000" dirty="0"/>
              <a:t>Public Accounts Committee called CSC a “rotten company” and said the Lorenzo system was “hopeless”.</a:t>
            </a:r>
          </a:p>
          <a:p>
            <a:endParaRPr lang="en-GB" sz="8000" dirty="0"/>
          </a:p>
          <a:p>
            <a:endParaRPr lang="en-GB" sz="2600" dirty="0"/>
          </a:p>
          <a:p>
            <a:endParaRPr lang="en-GB" sz="26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59" y="1985911"/>
            <a:ext cx="2429774" cy="18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4056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806919"/>
          </a:xfrm>
        </p:spPr>
        <p:txBody>
          <a:bodyPr/>
          <a:lstStyle/>
          <a:p>
            <a:r>
              <a:rPr lang="en-GB" dirty="0"/>
              <a:t>Free/Libre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.5%" lnSpcReduction="20%"/>
          </a:bodyPr>
          <a:lstStyle/>
          <a:p>
            <a:pPr lvl="0"/>
            <a:r>
              <a:rPr lang="en-US" dirty="0"/>
              <a:t>The freedom to run the software as you wish, for any purpose.</a:t>
            </a:r>
            <a:endParaRPr lang="en-GB" dirty="0"/>
          </a:p>
          <a:p>
            <a:pPr lvl="0"/>
            <a:r>
              <a:rPr lang="en-US" dirty="0"/>
              <a:t>The freedom to study how the software works, and change it so it does your computing as you wish. (Access to the source code is a precondition for this). </a:t>
            </a:r>
            <a:endParaRPr lang="en-GB" dirty="0"/>
          </a:p>
          <a:p>
            <a:pPr lvl="0"/>
            <a:r>
              <a:rPr lang="en-US" dirty="0"/>
              <a:t>The freedom to redistribute copies so you can help your </a:t>
            </a:r>
            <a:r>
              <a:rPr lang="en-US" dirty="0" err="1"/>
              <a:t>neighbour</a:t>
            </a:r>
            <a:r>
              <a:rPr lang="en-US" dirty="0"/>
              <a:t>.</a:t>
            </a:r>
            <a:endParaRPr lang="en-GB" dirty="0"/>
          </a:p>
          <a:p>
            <a:pPr lvl="0"/>
            <a:r>
              <a:rPr lang="en-US" dirty="0"/>
              <a:t>The freedom to distribute copies of your modified versions to others. By doing this you can give the whole community a chance to benefit from your changes. Access to the source code is a precondition for this.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26A02-E661-4010-8FA2-53491B30D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Free/Libre is a type of Software, those with expertise in its development and use are experts.  Very few experts work for nothing.  The question – how to respect developers and users of such systems?</a:t>
            </a:r>
          </a:p>
        </p:txBody>
      </p:sp>
    </p:spTree>
    <p:extLst>
      <p:ext uri="{BB962C8B-B14F-4D97-AF65-F5344CB8AC3E}">
        <p14:creationId xmlns:p14="http://schemas.microsoft.com/office/powerpoint/2010/main" val="944627136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004B-BA76-4394-8F0E-19D43AE2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6"/>
            <a:ext cx="3251200" cy="894384"/>
          </a:xfrm>
        </p:spPr>
        <p:txBody>
          <a:bodyPr/>
          <a:lstStyle/>
          <a:p>
            <a:r>
              <a:rPr lang="en-GB" dirty="0"/>
              <a:t>My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CD49-D47E-4E02-B59E-AF5E3FB1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497923"/>
            <a:ext cx="5342780" cy="4030663"/>
          </a:xfrm>
        </p:spPr>
        <p:txBody>
          <a:bodyPr>
            <a:normAutofit fontScale="77.5%" lnSpcReduction="20%"/>
          </a:bodyPr>
          <a:lstStyle/>
          <a:p>
            <a:pPr algn="l"/>
            <a:r>
              <a:rPr lang="en-GB" dirty="0"/>
              <a:t>How to overcome business issues of using F/L software</a:t>
            </a:r>
          </a:p>
          <a:p>
            <a:pPr algn="l"/>
            <a:r>
              <a:rPr lang="en-GB" dirty="0"/>
              <a:t>How to see GNU </a:t>
            </a:r>
            <a:r>
              <a:rPr lang="en-GB" dirty="0" err="1"/>
              <a:t>Solidario</a:t>
            </a:r>
            <a:r>
              <a:rPr lang="en-GB" dirty="0"/>
              <a:t> and GNU Health thrive in a successful implementation space</a:t>
            </a:r>
          </a:p>
          <a:p>
            <a:pPr algn="l"/>
            <a:r>
              <a:rPr lang="en-GB" dirty="0"/>
              <a:t>Business Models for different new scenarios and new stakeholder pictures</a:t>
            </a:r>
          </a:p>
          <a:p>
            <a:pPr algn="l"/>
            <a:r>
              <a:rPr lang="en-GB" dirty="0"/>
              <a:t>Key areas of research / business activity</a:t>
            </a:r>
          </a:p>
          <a:p>
            <a:pPr algn="l"/>
            <a:r>
              <a:rPr lang="en-GB" dirty="0"/>
              <a:t>Others…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D1AD7-DF4C-43D4-BC82-A6FAC2D8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595" y="1695450"/>
            <a:ext cx="3251200" cy="2447180"/>
          </a:xfrm>
        </p:spPr>
        <p:txBody>
          <a:bodyPr>
            <a:normAutofit/>
          </a:bodyPr>
          <a:lstStyle/>
          <a:p>
            <a:r>
              <a:rPr lang="en-GB" sz="2400" dirty="0"/>
              <a:t>Business Models for the sustainability of Free and Open Source Software Projects</a:t>
            </a:r>
          </a:p>
        </p:txBody>
      </p:sp>
    </p:spTree>
    <p:extLst>
      <p:ext uri="{BB962C8B-B14F-4D97-AF65-F5344CB8AC3E}">
        <p14:creationId xmlns:p14="http://schemas.microsoft.com/office/powerpoint/2010/main" val="541403245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E262-7B38-46B2-9145-D2AF879E6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Free Software in Healthcare Could Help Reduce Costs…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2F469-7FDA-4FDD-B604-C15BFD842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554233"/>
            <a:ext cx="7559675" cy="793930"/>
          </a:xfrm>
        </p:spPr>
        <p:txBody>
          <a:bodyPr/>
          <a:lstStyle/>
          <a:p>
            <a:r>
              <a:rPr lang="en-GB" dirty="0"/>
              <a:t>Q: And what about the expertise to develop it, run it, adapt it?</a:t>
            </a:r>
          </a:p>
        </p:txBody>
      </p:sp>
    </p:spTree>
    <p:extLst>
      <p:ext uri="{BB962C8B-B14F-4D97-AF65-F5344CB8AC3E}">
        <p14:creationId xmlns:p14="http://schemas.microsoft.com/office/powerpoint/2010/main" val="38642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18" y="373357"/>
            <a:ext cx="6985803" cy="431198"/>
          </a:xfrm>
        </p:spPr>
        <p:txBody>
          <a:bodyPr/>
          <a:lstStyle/>
          <a:p>
            <a:r>
              <a:rPr lang="en-GB" dirty="0"/>
              <a:t>FLOSS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104" y="476724"/>
            <a:ext cx="7328415" cy="4007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70C495-C921-4CA9-A7F7-40B6E25B0CAF}"/>
              </a:ext>
            </a:extLst>
          </p:cNvPr>
          <p:cNvSpPr txBox="1"/>
          <p:nvPr/>
        </p:nvSpPr>
        <p:spPr>
          <a:xfrm>
            <a:off x="0" y="1296063"/>
            <a:ext cx="2075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Industrial activity that needs investments, reward and sustainability…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And what about Co-ops?</a:t>
            </a:r>
          </a:p>
        </p:txBody>
      </p:sp>
    </p:spTree>
    <p:extLst>
      <p:ext uri="{BB962C8B-B14F-4D97-AF65-F5344CB8AC3E}">
        <p14:creationId xmlns:p14="http://schemas.microsoft.com/office/powerpoint/2010/main" val="2818935852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ABED-1B9A-4C85-9C22-1C1B6AE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Triple Helix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18FDF-024E-4C35-952B-93E133074FC8}"/>
              </a:ext>
            </a:extLst>
          </p:cNvPr>
          <p:cNvSpPr/>
          <p:nvPr/>
        </p:nvSpPr>
        <p:spPr>
          <a:xfrm>
            <a:off x="4197350" y="229043"/>
            <a:ext cx="588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triple helix model of innovation, as theorized by </a:t>
            </a:r>
            <a:r>
              <a:rPr lang="en-GB" sz="2400" b="1" dirty="0" err="1">
                <a:solidFill>
                  <a:schemeClr val="bg1"/>
                </a:solidFill>
              </a:rPr>
              <a:t>Etzkowitz</a:t>
            </a:r>
            <a:r>
              <a:rPr lang="en-GB" sz="2400" b="1" dirty="0">
                <a:solidFill>
                  <a:schemeClr val="bg1"/>
                </a:solidFill>
              </a:rPr>
              <a:t> and </a:t>
            </a:r>
            <a:r>
              <a:rPr lang="en-GB" sz="2400" b="1" dirty="0" err="1">
                <a:solidFill>
                  <a:schemeClr val="bg1"/>
                </a:solidFill>
              </a:rPr>
              <a:t>Leydesdorff</a:t>
            </a:r>
            <a:r>
              <a:rPr lang="en-GB" sz="2400" b="1" dirty="0">
                <a:solidFill>
                  <a:schemeClr val="bg1"/>
                </a:solidFill>
              </a:rPr>
              <a:t>, is based on the interactions between the three following elements and their associated ‘initial role’:</a:t>
            </a:r>
            <a:r>
              <a:rPr lang="en-GB" sz="2400" b="1" baseline="30%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xmlns="" val="tx"/>
                    </a:ext>
                  </a:extLst>
                </a:hlinkClick>
              </a:rPr>
              <a:t>[6]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universities engaging in basic research,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industries producing commercial goods and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governments that are regulating markets.</a:t>
            </a:r>
            <a:r>
              <a:rPr lang="en-GB" sz="2400" b="1" baseline="30%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xmlns="" val="tx"/>
                    </a:ext>
                  </a:extLst>
                </a:hlinkClick>
              </a:rPr>
              <a:t>[2]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As interactions increase within this framework,  hybrid institutions evolve. </a:t>
            </a:r>
          </a:p>
        </p:txBody>
      </p:sp>
    </p:spTree>
    <p:extLst>
      <p:ext uri="{BB962C8B-B14F-4D97-AF65-F5344CB8AC3E}">
        <p14:creationId xmlns:p14="http://schemas.microsoft.com/office/powerpoint/2010/main" val="3799785378"/>
      </p:ext>
    </p:extLst>
  </p:cSld>
  <p:clrMapOvr>
    <a:masterClrMapping/>
  </p:clrMapOvr>
</p:sld>
</file>

<file path=ppt/theme/theme1.xml><?xml version="1.0" encoding="utf-8"?>
<a:theme xmlns:a="http://purl.oclc.org/ooxml/drawingml/main" name="GH divis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2</TotalTime>
  <Words>1071</Words>
  <Application>Microsoft Office PowerPoint</Application>
  <PresentationFormat>Custom</PresentationFormat>
  <Paragraphs>133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DejaVu Sans</vt:lpstr>
      <vt:lpstr>Droid Sans Devanagari</vt:lpstr>
      <vt:lpstr>Droid Sans Fallback</vt:lpstr>
      <vt:lpstr>Liberation Sans</vt:lpstr>
      <vt:lpstr>Liberation Serif</vt:lpstr>
      <vt:lpstr>Open Sans</vt:lpstr>
      <vt:lpstr>Roboto</vt:lpstr>
      <vt:lpstr>Rockwell</vt:lpstr>
      <vt:lpstr>Source Sans Pro Semibold</vt:lpstr>
      <vt:lpstr>Symbol</vt:lpstr>
      <vt:lpstr>GH divisor</vt:lpstr>
      <vt:lpstr>Toward Triple Helix Implementation Teams for National Rollouts of GNU Health</vt:lpstr>
      <vt:lpstr>Problem Statement…</vt:lpstr>
      <vt:lpstr>Free/OS Software in Healthcare Could Help Reduce Costs of a Health Service…</vt:lpstr>
      <vt:lpstr>Biggest IT Failure Ever – Closed down in 2011</vt:lpstr>
      <vt:lpstr>Free/Libre</vt:lpstr>
      <vt:lpstr>My Interest</vt:lpstr>
      <vt:lpstr>Free Software in Healthcare Could Help Reduce Costs…</vt:lpstr>
      <vt:lpstr>FLOSS</vt:lpstr>
      <vt:lpstr>The Triple Helix Approach</vt:lpstr>
      <vt:lpstr>Government Issues</vt:lpstr>
      <vt:lpstr>Industry Issues</vt:lpstr>
      <vt:lpstr>Academic Issues</vt:lpstr>
      <vt:lpstr>Flows of Contribution </vt:lpstr>
      <vt:lpstr>Triple Helix in General</vt:lpstr>
      <vt:lpstr>Triple Helix Partnering over Time</vt:lpstr>
      <vt:lpstr>Aiming for a Delayed Government-led Model via  Triple Helix Partnerships</vt:lpstr>
      <vt:lpstr>An Application to GCRF</vt:lpstr>
      <vt:lpstr>UK (March) Ghana (June) South Africa Republic of Congo (Aug) Kenya (Sep)</vt:lpstr>
      <vt:lpstr>PowerPoint Presentation</vt:lpstr>
      <vt:lpstr>PowerPoint Presentation</vt:lpstr>
      <vt:lpstr>Industry University Government</vt:lpstr>
      <vt:lpstr>PowerPoint Presentation</vt:lpstr>
      <vt:lpstr>Aims</vt:lpstr>
      <vt:lpstr>Anyone Interested in Contributing Expertise or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Triple Helix Implementation Teams for National Rollouts of GNU Health</dc:title>
  <dc:creator>Tom Kane</dc:creator>
  <cp:lastModifiedBy>Tom Kane</cp:lastModifiedBy>
  <cp:revision>17</cp:revision>
  <dcterms:created xsi:type="dcterms:W3CDTF">2019-12-13T14:02:24Z</dcterms:created>
  <dcterms:modified xsi:type="dcterms:W3CDTF">2019-12-16T13:56:54Z</dcterms:modified>
</cp:coreProperties>
</file>